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Lst>
  <p:notesMasterIdLst>
    <p:notesMasterId r:id="rId27"/>
  </p:notesMasterIdLst>
  <p:sldIdLst>
    <p:sldId id="499" r:id="rId2"/>
    <p:sldId id="477" r:id="rId3"/>
    <p:sldId id="478" r:id="rId4"/>
    <p:sldId id="501" r:id="rId5"/>
    <p:sldId id="498" r:id="rId6"/>
    <p:sldId id="509" r:id="rId7"/>
    <p:sldId id="502" r:id="rId8"/>
    <p:sldId id="503" r:id="rId9"/>
    <p:sldId id="504" r:id="rId10"/>
    <p:sldId id="505" r:id="rId11"/>
    <p:sldId id="506" r:id="rId12"/>
    <p:sldId id="507" r:id="rId13"/>
    <p:sldId id="480" r:id="rId14"/>
    <p:sldId id="481" r:id="rId15"/>
    <p:sldId id="482" r:id="rId16"/>
    <p:sldId id="483" r:id="rId17"/>
    <p:sldId id="484" r:id="rId18"/>
    <p:sldId id="485" r:id="rId19"/>
    <p:sldId id="486" r:id="rId20"/>
    <p:sldId id="487" r:id="rId21"/>
    <p:sldId id="488" r:id="rId22"/>
    <p:sldId id="490" r:id="rId23"/>
    <p:sldId id="492" r:id="rId24"/>
    <p:sldId id="500" r:id="rId25"/>
    <p:sldId id="497" r:id="rId26"/>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521415D9-36F7-43E2-AB2F-B90AF26B5E84}">
      <p14:sectionLst xmlns:p14="http://schemas.microsoft.com/office/powerpoint/2010/main">
        <p14:section name="Architecture and Containers" id="{034C3DF1-856F-4249-ADCC-42CE91373AA9}">
          <p14:sldIdLst>
            <p14:sldId id="499"/>
            <p14:sldId id="477"/>
            <p14:sldId id="478"/>
            <p14:sldId id="501"/>
            <p14:sldId id="498"/>
            <p14:sldId id="509"/>
            <p14:sldId id="502"/>
            <p14:sldId id="503"/>
            <p14:sldId id="504"/>
            <p14:sldId id="505"/>
            <p14:sldId id="506"/>
            <p14:sldId id="507"/>
            <p14:sldId id="480"/>
            <p14:sldId id="481"/>
            <p14:sldId id="482"/>
            <p14:sldId id="483"/>
            <p14:sldId id="484"/>
            <p14:sldId id="485"/>
            <p14:sldId id="486"/>
            <p14:sldId id="487"/>
            <p14:sldId id="488"/>
            <p14:sldId id="490"/>
            <p14:sldId id="492"/>
            <p14:sldId id="500"/>
            <p14:sldId id="497"/>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DC422"/>
    <a:srgbClr val="10675D"/>
    <a:srgbClr val="13988A"/>
    <a:srgbClr val="5BA829"/>
    <a:srgbClr val="3F741E"/>
    <a:srgbClr val="35611A"/>
    <a:srgbClr val="00B3AA"/>
    <a:srgbClr val="17232A"/>
    <a:srgbClr val="0C2624"/>
    <a:srgbClr val="2874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4" autoAdjust="0"/>
    <p:restoredTop sz="63676" autoAdjust="0"/>
  </p:normalViewPr>
  <p:slideViewPr>
    <p:cSldViewPr snapToGrid="0" snapToObjects="1">
      <p:cViewPr varScale="1">
        <p:scale>
          <a:sx n="78" d="100"/>
          <a:sy n="78" d="100"/>
        </p:scale>
        <p:origin x="-1560" y="-104"/>
      </p:cViewPr>
      <p:guideLst>
        <p:guide orient="horz" pos="1620"/>
        <p:guide pos="2880"/>
      </p:guideLst>
    </p:cSldViewPr>
  </p:slideViewPr>
  <p:notesTextViewPr>
    <p:cViewPr>
      <p:scale>
        <a:sx n="100" d="100"/>
        <a:sy n="100" d="100"/>
      </p:scale>
      <p:origin x="0" y="0"/>
    </p:cViewPr>
  </p:notesTextViewPr>
  <p:sorterViewPr>
    <p:cViewPr>
      <p:scale>
        <a:sx n="85" d="100"/>
        <a:sy n="85"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interSettings" Target="printerSettings/printerSettings1.bin"/><Relationship Id="rId29" Type="http://schemas.openxmlformats.org/officeDocument/2006/relationships/commentAuthors" Target="commentAuthor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spcBef>
                <a:spcPts val="1199"/>
              </a:spcBef>
              <a:buClr>
                <a:schemeClr val="dk1"/>
              </a:buClr>
              <a:buSzPct val="25000"/>
            </a:pPr>
            <a:endParaRPr lang="en-US" sz="1200" dirty="0">
              <a:solidFill>
                <a:schemeClr val="dk1"/>
              </a:solidFill>
              <a:latin typeface="Verdana"/>
              <a:ea typeface="Verdana"/>
              <a:cs typeface="Verdana"/>
              <a:sym typeface="Verdana"/>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r>
              <a:rPr lang="en-US" sz="1400" dirty="0"/>
              <a:t>Developers can quickly develop features for their applications such as:</a:t>
            </a:r>
          </a:p>
          <a:p>
            <a:pPr lvl="1"/>
            <a:r>
              <a:rPr lang="en-US" sz="1000" dirty="0"/>
              <a:t>live, in-memory caching for very fast reads</a:t>
            </a:r>
          </a:p>
          <a:p>
            <a:pPr lvl="1"/>
            <a:r>
              <a:rPr lang="en-US" sz="1000" dirty="0"/>
              <a:t>real-time computation on data structures </a:t>
            </a:r>
          </a:p>
          <a:p>
            <a:pPr lvl="1"/>
            <a:r>
              <a:rPr lang="en-US" sz="1000" dirty="0"/>
              <a:t>ranked lists and leaderboards</a:t>
            </a:r>
          </a:p>
          <a:p>
            <a:pPr lvl="1"/>
            <a:r>
              <a:rPr lang="en-US" sz="1000" dirty="0"/>
              <a:t>publishing and subscribing</a:t>
            </a:r>
          </a:p>
          <a:p>
            <a:pPr lvl="1"/>
            <a:r>
              <a:rPr lang="en-US" sz="1000" dirty="0"/>
              <a:t>queuing </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AF25A19-2501-5940-8DE6-BC6206CC8FA9}" type="slidenum">
              <a:rPr lang="en-US" smtClean="0"/>
              <a:t>19</a:t>
            </a:fld>
            <a:endParaRPr lang="en-US"/>
          </a:p>
        </p:txBody>
      </p:sp>
    </p:spTree>
    <p:extLst>
      <p:ext uri="{BB962C8B-B14F-4D97-AF65-F5344CB8AC3E}">
        <p14:creationId xmlns:p14="http://schemas.microsoft.com/office/powerpoint/2010/main" val="457222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AF25A19-2501-5940-8DE6-BC6206CC8FA9}" type="slidenum">
              <a:rPr lang="en-US" smtClean="0"/>
              <a:t>20</a:t>
            </a:fld>
            <a:endParaRPr lang="en-US"/>
          </a:p>
        </p:txBody>
      </p:sp>
    </p:spTree>
    <p:extLst>
      <p:ext uri="{BB962C8B-B14F-4D97-AF65-F5344CB8AC3E}">
        <p14:creationId xmlns:p14="http://schemas.microsoft.com/office/powerpoint/2010/main" val="4572225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txBox="1">
            <a:spLocks noGrp="1"/>
          </p:cNvSpPr>
          <p:nvPr>
            <p:ph type="body" idx="1"/>
          </p:nvPr>
        </p:nvSpPr>
        <p:spPr>
          <a:xfrm>
            <a:off x="295170" y="2972429"/>
            <a:ext cx="6267600" cy="5793600"/>
          </a:xfrm>
          <a:prstGeom prst="rect">
            <a:avLst/>
          </a:prstGeom>
        </p:spPr>
        <p:txBody>
          <a:bodyPr lIns="90492" tIns="90492" rIns="90492" bIns="90492" anchor="ctr" anchorCtr="0">
            <a:noAutofit/>
          </a:bodyPr>
          <a:lstStyle/>
          <a:p>
            <a:endParaRPr/>
          </a:p>
        </p:txBody>
      </p:sp>
      <p:sp>
        <p:nvSpPr>
          <p:cNvPr id="215" name="Shape 21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22330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ape 160"/>
          <p:cNvSpPr>
            <a:spLocks noGrp="1" noRot="1" noChangeAspect="1"/>
          </p:cNvSpPr>
          <p:nvPr>
            <p:ph type="sldImg"/>
          </p:nvPr>
        </p:nvSpPr>
        <p:spPr>
          <a:xfrm>
            <a:off x="381000" y="685800"/>
            <a:ext cx="6096000" cy="3429000"/>
          </a:xfrm>
          <a:prstGeom prst="rect">
            <a:avLst/>
          </a:prstGeom>
        </p:spPr>
        <p:txBody>
          <a:bodyPr lIns="90571" tIns="45286" rIns="90571" bIns="45286"/>
          <a:lstStyle/>
          <a:p>
            <a:pPr lvl="0"/>
            <a:endParaRPr/>
          </a:p>
        </p:txBody>
      </p:sp>
      <p:sp>
        <p:nvSpPr>
          <p:cNvPr id="161" name="Shape 161"/>
          <p:cNvSpPr>
            <a:spLocks noGrp="1"/>
          </p:cNvSpPr>
          <p:nvPr>
            <p:ph type="body" sz="quarter" idx="1"/>
          </p:nvPr>
        </p:nvSpPr>
        <p:spPr>
          <a:prstGeom prst="rect">
            <a:avLst/>
          </a:prstGeom>
        </p:spPr>
        <p:txBody>
          <a:bodyPr/>
          <a:lstStyle/>
          <a:p>
            <a:pPr lvl="0">
              <a:defRPr sz="1800"/>
            </a:pPr>
            <a:r>
              <a:rPr sz="2200"/>
              <a:t>When we established the predominant enterprise architecture paradigms, the vast majority of our clients were usually tethered to a desk with a workstation. Now that has flipped…</a:t>
            </a:r>
          </a:p>
        </p:txBody>
      </p:sp>
    </p:spTree>
    <p:extLst>
      <p:ext uri="{BB962C8B-B14F-4D97-AF65-F5344CB8AC3E}">
        <p14:creationId xmlns:p14="http://schemas.microsoft.com/office/powerpoint/2010/main" val="2846791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96480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1210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pPr fontAlgn="base"/>
            <a:r>
              <a:rPr lang="en-US" sz="1800" dirty="0"/>
              <a:t>After years of collaboration w/ MSFT and CF community </a:t>
            </a:r>
          </a:p>
          <a:p>
            <a:pPr lvl="1" fontAlgn="base">
              <a:spcBef>
                <a:spcPts val="1189"/>
              </a:spcBef>
            </a:pPr>
            <a:r>
              <a:rPr lang="en-US" sz="1600" dirty="0"/>
              <a:t>.NET apps are going to be first class citizens in Cloud Foundry</a:t>
            </a:r>
          </a:p>
          <a:p>
            <a:pPr lvl="1" fontAlgn="base">
              <a:spcBef>
                <a:spcPts val="1189"/>
              </a:spcBef>
            </a:pPr>
            <a:r>
              <a:rPr lang="en-US" sz="1600" dirty="0"/>
              <a:t>Same “</a:t>
            </a:r>
            <a:r>
              <a:rPr lang="en-US" sz="1600" dirty="0" err="1"/>
              <a:t>cf</a:t>
            </a:r>
            <a:r>
              <a:rPr lang="en-US" sz="1600" dirty="0"/>
              <a:t> push” experience with support for “day 2“ Operations – log aggregation, HA, scaling </a:t>
            </a:r>
            <a:r>
              <a:rPr lang="en-US" sz="1600" dirty="0" err="1"/>
              <a:t>etc</a:t>
            </a:r>
            <a:r>
              <a:rPr lang="en-US" sz="1600" dirty="0"/>
              <a:t> </a:t>
            </a:r>
          </a:p>
          <a:p>
            <a:pPr lvl="1" fontAlgn="base">
              <a:spcBef>
                <a:spcPts val="1189"/>
              </a:spcBef>
            </a:pPr>
            <a:r>
              <a:rPr lang="en-US" sz="1600" dirty="0"/>
              <a:t>Almost any .NET application will run as long as architectural principles of 12 factors/cloud native architecture are followed  </a:t>
            </a:r>
          </a:p>
          <a:p>
            <a:pPr lvl="1" fontAlgn="base">
              <a:spcBef>
                <a:spcPts val="1189"/>
              </a:spcBef>
            </a:pPr>
            <a:r>
              <a:rPr lang="en-US" sz="1600" dirty="0"/>
              <a:t>Provides Windows containers with fast startup &amp; high app density per host</a:t>
            </a:r>
          </a:p>
          <a:p>
            <a:pPr>
              <a:lnSpc>
                <a:spcPct val="120000"/>
              </a:lnSpc>
              <a:spcBef>
                <a:spcPts val="1189"/>
              </a:spcBef>
            </a:pPr>
            <a:r>
              <a:rPr lang="en-US" dirty="0" smtClean="0"/>
              <a:t>Also</a:t>
            </a:r>
            <a:r>
              <a:rPr lang="en-US" baseline="0" dirty="0" smtClean="0"/>
              <a:t> </a:t>
            </a:r>
            <a:r>
              <a:rPr lang="en-US" baseline="0" dirty="0" err="1" smtClean="0"/>
              <a:t>Docker</a:t>
            </a:r>
            <a:r>
              <a:rPr lang="en-US" baseline="0" dirty="0" smtClean="0"/>
              <a:t> support is now beta with 1.6 (graduated from “experimental”)</a:t>
            </a:r>
            <a:endParaRPr lang="en-US" dirty="0" smtClean="0"/>
          </a:p>
          <a:p>
            <a:pPr>
              <a:lnSpc>
                <a:spcPct val="120000"/>
              </a:lnSpc>
              <a:spcBef>
                <a:spcPts val="1189"/>
              </a:spcBef>
            </a:pPr>
            <a:r>
              <a:rPr lang="en-US" dirty="0" smtClean="0"/>
              <a:t>	</a:t>
            </a:r>
            <a:r>
              <a:rPr lang="en-US" sz="1200" kern="1200" dirty="0" smtClean="0">
                <a:solidFill>
                  <a:schemeClr val="tx1"/>
                </a:solidFill>
                <a:latin typeface="+mn-lt"/>
                <a:ea typeface="+mn-ea"/>
                <a:cs typeface="+mn-cs"/>
              </a:rPr>
              <a:t>Diego only supports secure registries bearing certificates signed by a common CA.  Support for self-signed certs or custom-</a:t>
            </a:r>
            <a:r>
              <a:rPr lang="en-US" sz="1200" kern="1200" dirty="0" err="1" smtClean="0">
                <a:solidFill>
                  <a:schemeClr val="tx1"/>
                </a:solidFill>
                <a:latin typeface="+mn-lt"/>
                <a:ea typeface="+mn-ea"/>
                <a:cs typeface="+mn-cs"/>
              </a:rPr>
              <a:t>ca</a:t>
            </a:r>
            <a:r>
              <a:rPr lang="en-US" sz="1200" kern="1200" dirty="0" smtClean="0">
                <a:solidFill>
                  <a:schemeClr val="tx1"/>
                </a:solidFill>
                <a:latin typeface="+mn-lt"/>
                <a:ea typeface="+mn-ea"/>
                <a:cs typeface="+mn-cs"/>
              </a:rPr>
              <a:t> certs will be introduced in a subsequent release.</a:t>
            </a:r>
          </a:p>
          <a:p>
            <a:pPr>
              <a:lnSpc>
                <a:spcPct val="120000"/>
              </a:lnSpc>
              <a:spcBef>
                <a:spcPts val="1189"/>
              </a:spcBef>
            </a:pPr>
            <a:endParaRPr lang="en-US" dirty="0" smtClean="0"/>
          </a:p>
          <a:p>
            <a:pPr>
              <a:lnSpc>
                <a:spcPct val="120000"/>
              </a:lnSpc>
              <a:spcBef>
                <a:spcPts val="1189"/>
              </a:spcBef>
            </a:pPr>
            <a:r>
              <a:rPr lang="en-US" dirty="0" smtClean="0"/>
              <a:t>Day 2 Ops better</a:t>
            </a:r>
            <a:r>
              <a:rPr lang="en-US" baseline="0" dirty="0" smtClean="0"/>
              <a:t> w/ Enhanced Runtime – faster scaling,  faster self healing, run highly elastic workloads at scale. </a:t>
            </a:r>
            <a:endParaRPr lang="en-US" dirty="0" smtClean="0"/>
          </a:p>
          <a:p>
            <a:pPr>
              <a:lnSpc>
                <a:spcPct val="120000"/>
              </a:lnSpc>
              <a:spcBef>
                <a:spcPts val="1189"/>
              </a:spcBef>
            </a:pPr>
            <a:endParaRPr lang="en-US" dirty="0" smtClean="0"/>
          </a:p>
          <a:p>
            <a:pPr>
              <a:lnSpc>
                <a:spcPct val="120000"/>
              </a:lnSpc>
              <a:spcBef>
                <a:spcPts val="1189"/>
              </a:spcBef>
            </a:pPr>
            <a:r>
              <a:rPr lang="en-US" dirty="0" smtClean="0"/>
              <a:t>Security</a:t>
            </a:r>
            <a:r>
              <a:rPr lang="en-US" baseline="0" dirty="0" smtClean="0"/>
              <a:t> features</a:t>
            </a:r>
            <a:endParaRPr lang="en-US" dirty="0" smtClean="0"/>
          </a:p>
          <a:p>
            <a:pPr marL="283035" indent="-283035">
              <a:lnSpc>
                <a:spcPct val="120000"/>
              </a:lnSpc>
              <a:spcBef>
                <a:spcPts val="1189"/>
              </a:spcBef>
              <a:buFont typeface="Arial"/>
              <a:buChar char="•"/>
            </a:pPr>
            <a:r>
              <a:rPr lang="en-US" dirty="0" smtClean="0"/>
              <a:t>Operators can enforce secure traffic to the network edge of the platform in order to reduce the vulnerability of each application’s data in flight.</a:t>
            </a:r>
          </a:p>
          <a:p>
            <a:pPr marL="283035" indent="-283035">
              <a:lnSpc>
                <a:spcPct val="120000"/>
              </a:lnSpc>
              <a:spcBef>
                <a:spcPts val="1189"/>
              </a:spcBef>
              <a:buFont typeface="Arial"/>
              <a:buChar char="•"/>
            </a:pPr>
            <a:r>
              <a:rPr lang="en-US" sz="1100" dirty="0">
                <a:solidFill>
                  <a:schemeClr val="dk1"/>
                </a:solidFill>
                <a:latin typeface="Verdana"/>
                <a:ea typeface="Verdana"/>
                <a:cs typeface="Verdana"/>
                <a:sym typeface="Verdana"/>
              </a:rPr>
              <a:t>PCF Operators can enforce secure connections from their load balancers to the VMs on which the CF routers run, whereas before that termination happened at the load balancer.  This improves the security of the traffic between applications and clients. </a:t>
            </a:r>
          </a:p>
          <a:p>
            <a:pPr marL="283035" indent="-283035" defTabSz="452857">
              <a:lnSpc>
                <a:spcPct val="120000"/>
              </a:lnSpc>
              <a:spcBef>
                <a:spcPts val="1189"/>
              </a:spcBef>
              <a:buClr>
                <a:schemeClr val="dk1"/>
              </a:buClr>
              <a:buFont typeface="Arial"/>
              <a:buChar char="•"/>
              <a:defRPr/>
            </a:pPr>
            <a:r>
              <a:rPr lang="en-US" sz="1100" dirty="0">
                <a:solidFill>
                  <a:schemeClr val="dk1"/>
                </a:solidFill>
                <a:latin typeface="Verdana"/>
                <a:ea typeface="Verdana"/>
                <a:cs typeface="Verdana"/>
                <a:sym typeface="Verdana"/>
              </a:rPr>
              <a:t>Ensures that a default CF installation doesn’t contain insecure or unsupported versions of application runtimes</a:t>
            </a:r>
          </a:p>
          <a:p>
            <a:pPr>
              <a:lnSpc>
                <a:spcPct val="120000"/>
              </a:lnSpc>
              <a:spcBef>
                <a:spcPts val="1189"/>
              </a:spcBef>
            </a:pPr>
            <a:endParaRPr lang="en-US" sz="1100" dirty="0">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3101339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518499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Marketplace</a:t>
            </a:r>
            <a:r>
              <a:rPr lang="en-US" sz="1400" baseline="0" dirty="0" smtClean="0"/>
              <a:t> Walkthrough (if not done yet)</a:t>
            </a:r>
          </a:p>
          <a:p>
            <a:endParaRPr lang="en-US" sz="1400" baseline="0" dirty="0" smtClean="0"/>
          </a:p>
          <a:p>
            <a:r>
              <a:rPr lang="en-US" sz="1400" baseline="0" dirty="0" err="1" smtClean="0"/>
              <a:t>Network.pivotal.io</a:t>
            </a:r>
            <a:r>
              <a:rPr lang="en-US" sz="1400" baseline="0" dirty="0" smtClean="0"/>
              <a:t> walkthrough to show the services and how to download tiles </a:t>
            </a:r>
            <a:r>
              <a:rPr lang="en-US" sz="1400" baseline="0" smtClean="0"/>
              <a:t>as Operator</a:t>
            </a:r>
            <a:endParaRPr lang="en-US" sz="1400" baseline="0" dirty="0" smtClean="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r>
              <a:rPr lang="en-US" dirty="0"/>
              <a:t>An application runs in a </a:t>
            </a:r>
            <a:r>
              <a:rPr lang="en-US" b="1" dirty="0" smtClean="0"/>
              <a:t>CELL, </a:t>
            </a:r>
            <a:r>
              <a:rPr lang="en-US" dirty="0"/>
              <a:t>which is a droplet execution agent</a:t>
            </a:r>
            <a:r>
              <a:rPr lang="en-US" b="1" dirty="0"/>
              <a:t>. </a:t>
            </a:r>
            <a:r>
              <a:rPr lang="en-US" dirty="0"/>
              <a:t>The</a:t>
            </a:r>
            <a:r>
              <a:rPr lang="en-US" b="1" dirty="0"/>
              <a:t> Cloud Controller </a:t>
            </a:r>
            <a:r>
              <a:rPr lang="en-US" dirty="0"/>
              <a:t>orchestrates the routing and lifecycle of all DEAs in the pool. </a:t>
            </a:r>
            <a:r>
              <a:rPr lang="en-US" b="1" dirty="0"/>
              <a:t>Routers</a:t>
            </a:r>
            <a:r>
              <a:rPr lang="en-US" dirty="0"/>
              <a:t> manage application traffic. </a:t>
            </a:r>
            <a:r>
              <a:rPr lang="en-US" b="1" dirty="0"/>
              <a:t>Health Manager </a:t>
            </a:r>
            <a:r>
              <a:rPr lang="en-US" dirty="0"/>
              <a:t>reports mismatched application states to the CC. A </a:t>
            </a:r>
            <a:r>
              <a:rPr lang="en-US" b="1" dirty="0"/>
              <a:t>service</a:t>
            </a:r>
            <a:r>
              <a:rPr lang="en-US" dirty="0"/>
              <a:t> </a:t>
            </a:r>
            <a:r>
              <a:rPr lang="en-US" b="1" dirty="0"/>
              <a:t>gateway</a:t>
            </a:r>
            <a:r>
              <a:rPr lang="en-US" dirty="0"/>
              <a:t> provides an interface for services (native or external). A </a:t>
            </a:r>
            <a:r>
              <a:rPr lang="en-US" b="1" dirty="0"/>
              <a:t>messaging</a:t>
            </a:r>
            <a:r>
              <a:rPr lang="en-US" dirty="0"/>
              <a:t> bus manages all system communication. Apps are accessed directly through the router while web and CLI clients (e.g., </a:t>
            </a:r>
            <a:r>
              <a:rPr lang="en-US" dirty="0" err="1"/>
              <a:t>vmc</a:t>
            </a:r>
            <a:r>
              <a:rPr lang="en-US" dirty="0"/>
              <a:t>, STS) access Cloud Controller via </a:t>
            </a:r>
            <a:r>
              <a:rPr lang="en-US" dirty="0" err="1"/>
              <a:t>RESTful</a:t>
            </a:r>
            <a:r>
              <a:rPr lang="en-US" dirty="0"/>
              <a:t> services.</a:t>
            </a:r>
          </a:p>
          <a:p>
            <a:endParaRPr lang="en-US" dirty="0"/>
          </a:p>
        </p:txBody>
      </p:sp>
    </p:spTree>
    <p:extLst>
      <p:ext uri="{BB962C8B-B14F-4D97-AF65-F5344CB8AC3E}">
        <p14:creationId xmlns:p14="http://schemas.microsoft.com/office/powerpoint/2010/main" val="164632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r>
              <a:rPr lang="en-US" dirty="0">
                <a:latin typeface="Cambria"/>
                <a:ea typeface="ＭＳ 明朝"/>
                <a:cs typeface="Times New Roman"/>
              </a:rPr>
              <a:t>In many organizations, provisioning of data and messaging services for applications can take weeks, if not months because of the number of teams, administrators and exchange of credentials involved. We are striving to address this problem by providing a common model for services deployment via Pivotal Cloud Foundry that developers can easily find and their applications bind to – and scale those services as needed.</a:t>
            </a:r>
          </a:p>
          <a:p>
            <a:pPr defTabSz="457158">
              <a:defRPr/>
            </a:pPr>
            <a:endParaRPr lang="en-US" dirty="0" smtClean="0"/>
          </a:p>
          <a:p>
            <a:pPr defTabSz="457158">
              <a:defRPr/>
            </a:pPr>
            <a:r>
              <a:rPr lang="en-US" dirty="0" smtClean="0"/>
              <a:t>PCF Services allow administrators to provide pre-defined database and middleware services, and this gives developers the ability to rapidly deploy a software product from a menu of options without the typical slow and manual provisioning process. This is also done in a consistent and supportable way. PCF Services are managed and operated ‘as a Service,’ and this means they are automatically configured upon request. The provisioning process also incorporates full lifecycle management support, like software updates and patching.</a:t>
            </a:r>
          </a:p>
          <a:p>
            <a:endParaRPr lang="en-US" dirty="0" smtClean="0"/>
          </a:p>
          <a:p>
            <a:r>
              <a:rPr lang="en-US" dirty="0" smtClean="0"/>
              <a:t>This automation removes the overhead from developers, who are often saddled with service configuration responsibility. It makes administrators’ lives easier and addresses security risks by standardizing how services are configured and used.</a:t>
            </a:r>
          </a:p>
          <a:p>
            <a:endParaRPr lang="en-US"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AF25A19-2501-5940-8DE6-BC6206CC8FA9}" type="slidenum">
              <a:rPr lang="en-US" smtClean="0"/>
              <a:t>15</a:t>
            </a:fld>
            <a:endParaRPr lang="en-US"/>
          </a:p>
        </p:txBody>
      </p:sp>
    </p:spTree>
    <p:extLst>
      <p:ext uri="{BB962C8B-B14F-4D97-AF65-F5344CB8AC3E}">
        <p14:creationId xmlns:p14="http://schemas.microsoft.com/office/powerpoint/2010/main" val="4274359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pPr marL="285725" lvl="1" indent="-285725" defTabSz="457158">
              <a:buFont typeface="Arial"/>
              <a:buChar char="•"/>
              <a:defRPr/>
            </a:pPr>
            <a:r>
              <a:rPr lang="en-US" dirty="0"/>
              <a:t>Deployed with a multi-node cluster; Balanced across Availability zones</a:t>
            </a:r>
            <a:endParaRPr lang="en-US" dirty="0">
              <a:solidFill>
                <a:srgbClr val="4D4D4D"/>
              </a:solidFill>
            </a:endParaRPr>
          </a:p>
          <a:p>
            <a:pPr marL="285725" indent="-285725">
              <a:buFont typeface="Arial"/>
              <a:buChar char="•"/>
            </a:pPr>
            <a:r>
              <a:rPr lang="en-US" dirty="0"/>
              <a:t>Highly Available</a:t>
            </a:r>
          </a:p>
          <a:p>
            <a:pPr marL="285725" indent="-285725">
              <a:buFont typeface="Arial"/>
              <a:buChar char="•"/>
            </a:pPr>
            <a:r>
              <a:rPr lang="en-US" dirty="0"/>
              <a:t>Data replication</a:t>
            </a:r>
          </a:p>
          <a:p>
            <a:pPr marL="285725" indent="-285725">
              <a:buFont typeface="Arial"/>
              <a:buChar char="•"/>
            </a:pPr>
            <a:r>
              <a:rPr lang="en-US" dirty="0"/>
              <a:t>Failover functionality</a:t>
            </a:r>
          </a:p>
          <a:p>
            <a:pPr marL="285725" indent="-285725">
              <a:buFont typeface="Arial"/>
              <a:buChar char="•"/>
            </a:pPr>
            <a:r>
              <a:rPr lang="en-US" dirty="0"/>
              <a:t>Customizable plans</a:t>
            </a:r>
          </a:p>
          <a:p>
            <a:pPr marL="285725" indent="-285725" defTabSz="457158">
              <a:buFont typeface="Arial"/>
              <a:buChar char="•"/>
              <a:defRPr/>
            </a:pPr>
            <a:r>
              <a:rPr lang="en-US" dirty="0" smtClean="0"/>
              <a:t>Secure - Different credentials to each application, operators</a:t>
            </a:r>
            <a:r>
              <a:rPr lang="en-US" baseline="0" dirty="0" smtClean="0"/>
              <a:t> </a:t>
            </a:r>
            <a:r>
              <a:rPr lang="en-US" dirty="0" smtClean="0"/>
              <a:t>can revoke access selectively!</a:t>
            </a:r>
          </a:p>
          <a:p>
            <a:pPr marL="285725" indent="-285725">
              <a:buFont typeface="Arial"/>
              <a:buChar char="•"/>
            </a:pPr>
            <a:endParaRPr lang="en-US"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AF25A19-2501-5940-8DE6-BC6206CC8FA9}" type="slidenum">
              <a:rPr lang="en-US" smtClean="0"/>
              <a:t>18</a:t>
            </a:fld>
            <a:endParaRPr lang="en-US"/>
          </a:p>
        </p:txBody>
      </p:sp>
    </p:spTree>
    <p:extLst>
      <p:ext uri="{BB962C8B-B14F-4D97-AF65-F5344CB8AC3E}">
        <p14:creationId xmlns:p14="http://schemas.microsoft.com/office/powerpoint/2010/main" val="457222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4540494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2355120294"/>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nd Subtitle only">
    <p:spTree>
      <p:nvGrpSpPr>
        <p:cNvPr id="1" name="Shape 27"/>
        <p:cNvGrpSpPr/>
        <p:nvPr/>
      </p:nvGrpSpPr>
      <p:grpSpPr>
        <a:xfrm>
          <a:off x="0" y="0"/>
          <a:ext cx="0" cy="0"/>
          <a:chOff x="0" y="0"/>
          <a:chExt cx="0" cy="0"/>
        </a:xfrm>
      </p:grpSpPr>
      <p:sp>
        <p:nvSpPr>
          <p:cNvPr id="28" name="Shape 28"/>
          <p:cNvSpPr txBox="1">
            <a:spLocks noGrp="1"/>
          </p:cNvSpPr>
          <p:nvPr>
            <p:ph type="body" idx="1"/>
          </p:nvPr>
        </p:nvSpPr>
        <p:spPr>
          <a:xfrm>
            <a:off x="366712" y="785812"/>
            <a:ext cx="8410574" cy="34621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000" b="0">
                <a:solidFill>
                  <a:schemeClr val="dk1"/>
                </a:solidFill>
                <a:latin typeface="Arial"/>
                <a:ea typeface="Arial"/>
                <a:cs typeface="Arial"/>
                <a:sym typeface="Arial"/>
              </a:defRPr>
            </a:lvl1pPr>
            <a:lvl2pPr marL="457200" indent="0" rtl="0">
              <a:spcBef>
                <a:spcPts val="0"/>
              </a:spcBef>
              <a:buNone/>
              <a:defRPr sz="2000" b="1"/>
            </a:lvl2pPr>
            <a:lvl3pPr marL="914400" indent="0" rtl="0">
              <a:spcBef>
                <a:spcPts val="0"/>
              </a:spcBef>
              <a:buNone/>
              <a:defRPr sz="1800" b="1"/>
            </a:lvl3pPr>
            <a:lvl4pPr marL="1371600" indent="0" rtl="0">
              <a:spcBef>
                <a:spcPts val="0"/>
              </a:spcBef>
              <a:buNone/>
              <a:defRPr sz="1600" b="1"/>
            </a:lvl4pPr>
            <a:lvl5pPr marL="1828800" indent="0" rtl="0">
              <a:spcBef>
                <a:spcPts val="0"/>
              </a:spcBef>
              <a:buNone/>
              <a:defRPr sz="1600" b="1"/>
            </a:lvl5pPr>
            <a:lvl6pPr marL="2286000" indent="0" rtl="0">
              <a:spcBef>
                <a:spcPts val="0"/>
              </a:spcBef>
              <a:buFont typeface="Arial"/>
              <a:buNone/>
              <a:defRPr sz="1600" b="1"/>
            </a:lvl6pPr>
            <a:lvl7pPr marL="2743200" indent="0" rtl="0">
              <a:spcBef>
                <a:spcPts val="0"/>
              </a:spcBef>
              <a:buFont typeface="Arial"/>
              <a:buNone/>
              <a:defRPr sz="1600" b="1"/>
            </a:lvl7pPr>
            <a:lvl8pPr marL="3200400" indent="0" rtl="0">
              <a:spcBef>
                <a:spcPts val="0"/>
              </a:spcBef>
              <a:buFont typeface="Arial"/>
              <a:buNone/>
              <a:defRPr sz="1600" b="1"/>
            </a:lvl8pPr>
            <a:lvl9pPr marL="3657600" indent="0" rtl="0">
              <a:spcBef>
                <a:spcPts val="0"/>
              </a:spcBef>
              <a:buFont typeface="Arial"/>
              <a:buNone/>
              <a:defRPr sz="1600" b="1"/>
            </a:lvl9pPr>
          </a:lstStyle>
          <a:p>
            <a:endParaRPr/>
          </a:p>
        </p:txBody>
      </p:sp>
      <p:sp>
        <p:nvSpPr>
          <p:cNvPr id="29" name="Shape 29"/>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841345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292571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618309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5">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4" r:id="rId4"/>
    <p:sldLayoutId id="2147483655" r:id="rId5"/>
    <p:sldLayoutId id="2147483657" r:id="rId6"/>
    <p:sldLayoutId id="2147483658" r:id="rId7"/>
    <p:sldLayoutId id="2147483662" r:id="rId8"/>
    <p:sldLayoutId id="2147483683" r:id="rId9"/>
    <p:sldLayoutId id="2147483685" r:id="rId10"/>
    <p:sldLayoutId id="2147483686" r:id="rId11"/>
    <p:sldLayoutId id="2147483687" r:id="rId12"/>
    <p:sldLayoutId id="2147483688" r:id="rId13"/>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5" Type="http://schemas.openxmlformats.org/officeDocument/2006/relationships/image" Target="../media/image6.png"/><Relationship Id="rId6" Type="http://schemas.microsoft.com/office/2007/relationships/hdphoto" Target="../media/hdphoto1.wdp"/><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39.jpeg"/></Relationships>
</file>

<file path=ppt/slides/_rels/slide16.xml.rels><?xml version="1.0" encoding="UTF-8" standalone="yes"?>
<Relationships xmlns="http://schemas.openxmlformats.org/package/2006/relationships"><Relationship Id="rId3" Type="http://schemas.openxmlformats.org/officeDocument/2006/relationships/image" Target="../media/image41.tiff"/><Relationship Id="rId4" Type="http://schemas.openxmlformats.org/officeDocument/2006/relationships/image" Target="../media/image42.png"/><Relationship Id="rId1" Type="http://schemas.openxmlformats.org/officeDocument/2006/relationships/slideLayout" Target="../slideLayouts/slideLayout9.xml"/><Relationship Id="rId2"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3.emf"/></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 Id="rId11" Type="http://schemas.openxmlformats.org/officeDocument/2006/relationships/image" Target="../media/image17.png"/><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9" Type="http://schemas.openxmlformats.org/officeDocument/2006/relationships/image" Target="../media/image24.png"/><Relationship Id="rId20" Type="http://schemas.openxmlformats.org/officeDocument/2006/relationships/image" Target="../media/image35.png"/><Relationship Id="rId21" Type="http://schemas.openxmlformats.org/officeDocument/2006/relationships/image" Target="../media/image36.jpeg"/><Relationship Id="rId10" Type="http://schemas.openxmlformats.org/officeDocument/2006/relationships/image" Target="../media/image25.png"/><Relationship Id="rId11" Type="http://schemas.openxmlformats.org/officeDocument/2006/relationships/image" Target="../media/image26.png"/><Relationship Id="rId12" Type="http://schemas.openxmlformats.org/officeDocument/2006/relationships/image" Target="../media/image27.png"/><Relationship Id="rId13" Type="http://schemas.openxmlformats.org/officeDocument/2006/relationships/image" Target="../media/image28.png"/><Relationship Id="rId14" Type="http://schemas.openxmlformats.org/officeDocument/2006/relationships/image" Target="../media/image29.png"/><Relationship Id="rId15" Type="http://schemas.openxmlformats.org/officeDocument/2006/relationships/image" Target="../media/image30.png"/><Relationship Id="rId16" Type="http://schemas.openxmlformats.org/officeDocument/2006/relationships/image" Target="../media/image31.png"/><Relationship Id="rId17" Type="http://schemas.openxmlformats.org/officeDocument/2006/relationships/image" Target="../media/image32.png"/><Relationship Id="rId18" Type="http://schemas.openxmlformats.org/officeDocument/2006/relationships/image" Target="../media/image33.png"/><Relationship Id="rId19" Type="http://schemas.openxmlformats.org/officeDocument/2006/relationships/image" Target="../media/image34.png"/><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37.jpeg"/><Relationship Id="rId4" Type="http://schemas.openxmlformats.org/officeDocument/2006/relationships/image" Target="../media/image38.png"/><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3">
            <a:extLst>
              <a:ext uri="{28A0092B-C50C-407E-A947-70E740481C1C}">
                <a14:useLocalDpi xmlns:a14="http://schemas.microsoft.com/office/drawing/2010/main" val="0"/>
              </a:ext>
            </a:extLst>
          </a:blip>
          <a:srcRect t="5795" b="5795"/>
          <a:stretch/>
        </p:blipFill>
        <p:spPr>
          <a:xfrm>
            <a:off x="-13167" y="0"/>
            <a:ext cx="9157167" cy="5143500"/>
          </a:xfrm>
          <a:prstGeom prst="rect">
            <a:avLst/>
          </a:prstGeom>
        </p:spPr>
      </p:pic>
      <p:sp>
        <p:nvSpPr>
          <p:cNvPr id="14" name="Shape 251"/>
          <p:cNvSpPr/>
          <p:nvPr/>
        </p:nvSpPr>
        <p:spPr>
          <a:xfrm>
            <a:off x="0" y="0"/>
            <a:ext cx="9144000" cy="5143500"/>
          </a:xfrm>
          <a:prstGeom prst="rect">
            <a:avLst/>
          </a:prstGeom>
          <a:solidFill>
            <a:srgbClr val="182730">
              <a:alpha val="77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pic>
        <p:nvPicPr>
          <p:cNvPr id="7" name="Picture 6" descr="pivotal_teal.png"/>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
        <p:nvSpPr>
          <p:cNvPr id="10" name="TextBox 9"/>
          <p:cNvSpPr txBox="1"/>
          <p:nvPr/>
        </p:nvSpPr>
        <p:spPr>
          <a:xfrm>
            <a:off x="623455" y="1609787"/>
            <a:ext cx="7897090" cy="1231106"/>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cs typeface="Arial"/>
              </a:rPr>
              <a:t>Pivotal Cloud Foundry</a:t>
            </a: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Services Overview</a:t>
            </a:r>
            <a:endParaRPr lang="en-US" sz="2400" b="1" spc="-100" dirty="0">
              <a:solidFill>
                <a:schemeClr val="bg1"/>
              </a:solidFill>
              <a:effectLst>
                <a:outerShdw blurRad="50800" dist="38100" dir="5400000" algn="t" rotWithShape="0">
                  <a:prstClr val="black">
                    <a:alpha val="40000"/>
                  </a:prstClr>
                </a:outerShdw>
              </a:effectLst>
              <a:cs typeface="Arial"/>
            </a:endParaRPr>
          </a:p>
        </p:txBody>
      </p:sp>
      <p:sp>
        <p:nvSpPr>
          <p:cNvPr id="11" name="TextBox 10"/>
          <p:cNvSpPr txBox="1"/>
          <p:nvPr/>
        </p:nvSpPr>
        <p:spPr>
          <a:xfrm>
            <a:off x="623455" y="4162894"/>
            <a:ext cx="7897090" cy="623248"/>
          </a:xfrm>
          <a:prstGeom prst="rect">
            <a:avLst/>
          </a:prstGeom>
          <a:noFill/>
        </p:spPr>
        <p:txBody>
          <a:bodyPr wrap="square" rtlCol="0">
            <a:spAutoFit/>
          </a:bodyPr>
          <a:lstStyle/>
          <a:p>
            <a:pPr>
              <a:spcAft>
                <a:spcPts val="300"/>
              </a:spcAft>
            </a:pPr>
            <a:r>
              <a:rPr lang="en-US" sz="1600" dirty="0" smtClean="0">
                <a:solidFill>
                  <a:srgbClr val="FFFFFF"/>
                </a:solidFill>
              </a:rPr>
              <a:t>Paul Hopper </a:t>
            </a:r>
            <a:r>
              <a:rPr lang="en-US" sz="1600" dirty="0" smtClean="0">
                <a:solidFill>
                  <a:srgbClr val="FFFFFF"/>
                </a:solidFill>
                <a:cs typeface="Arial"/>
              </a:rPr>
              <a:t>/ Platform Architect</a:t>
            </a:r>
            <a:endParaRPr lang="en-US" sz="1600" dirty="0">
              <a:solidFill>
                <a:srgbClr val="FFFFFF"/>
              </a:solidFill>
              <a:cs typeface="Arial"/>
            </a:endParaRPr>
          </a:p>
          <a:p>
            <a:pPr>
              <a:spcAft>
                <a:spcPts val="300"/>
              </a:spcAft>
            </a:pPr>
            <a:r>
              <a:rPr lang="en-US" sz="1600" dirty="0" err="1" smtClean="0">
                <a:solidFill>
                  <a:srgbClr val="FFFFFF"/>
                </a:solidFill>
              </a:rPr>
              <a:t>phopper@pivotal.io</a:t>
            </a:r>
            <a:endParaRPr lang="en-US" sz="1600" dirty="0">
              <a:solidFill>
                <a:srgbClr val="FFFFFF"/>
              </a:solidFill>
              <a:cs typeface="Arial"/>
            </a:endParaRPr>
          </a:p>
        </p:txBody>
      </p:sp>
    </p:spTree>
    <p:extLst>
      <p:ext uri="{BB962C8B-B14F-4D97-AF65-F5344CB8AC3E}">
        <p14:creationId xmlns:p14="http://schemas.microsoft.com/office/powerpoint/2010/main" val="3130142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32916" y="3900280"/>
            <a:ext cx="4160429" cy="566299"/>
          </a:xfrm>
          <a:prstGeom prst="rect">
            <a:avLst/>
          </a:prstGeom>
          <a:solidFill>
            <a:schemeClr val="accent3">
              <a:lumMod val="40000"/>
              <a:lumOff val="60000"/>
            </a:schemeClr>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IT Systems and Applications</a:t>
            </a:r>
            <a:endParaRPr lang="en-US" sz="800" dirty="0">
              <a:solidFill>
                <a:schemeClr val="bg2"/>
              </a:solidFill>
            </a:endParaRPr>
          </a:p>
        </p:txBody>
      </p:sp>
      <p:sp>
        <p:nvSpPr>
          <p:cNvPr id="4" name="Rectangle 3"/>
          <p:cNvSpPr/>
          <p:nvPr/>
        </p:nvSpPr>
        <p:spPr>
          <a:xfrm>
            <a:off x="1533718" y="3223267"/>
            <a:ext cx="4159628" cy="541806"/>
          </a:xfrm>
          <a:prstGeom prst="rect">
            <a:avLst/>
          </a:prstGeom>
          <a:solidFill>
            <a:srgbClr val="A1CBF4"/>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Provider Services</a:t>
            </a:r>
            <a:endParaRPr lang="en-US" sz="700" i="1" dirty="0">
              <a:solidFill>
                <a:schemeClr val="bg2"/>
              </a:solidFill>
            </a:endParaRPr>
          </a:p>
        </p:txBody>
      </p:sp>
      <p:sp>
        <p:nvSpPr>
          <p:cNvPr id="5" name="Rectangle 4"/>
          <p:cNvSpPr/>
          <p:nvPr/>
        </p:nvSpPr>
        <p:spPr>
          <a:xfrm>
            <a:off x="1532836" y="2529060"/>
            <a:ext cx="4159628" cy="541806"/>
          </a:xfrm>
          <a:prstGeom prst="rect">
            <a:avLst/>
          </a:prstGeom>
          <a:solidFill>
            <a:srgbClr val="A1CBF4"/>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Consumer Services</a:t>
            </a:r>
            <a:endParaRPr lang="en-US" sz="700" i="1" dirty="0">
              <a:solidFill>
                <a:schemeClr val="bg2"/>
              </a:solidFill>
            </a:endParaRPr>
          </a:p>
        </p:txBody>
      </p:sp>
      <p:sp>
        <p:nvSpPr>
          <p:cNvPr id="7" name="Rectangle 6"/>
          <p:cNvSpPr/>
          <p:nvPr/>
        </p:nvSpPr>
        <p:spPr>
          <a:xfrm>
            <a:off x="1531319" y="1829285"/>
            <a:ext cx="4162026" cy="541806"/>
          </a:xfrm>
          <a:prstGeom prst="rect">
            <a:avLst/>
          </a:prstGeom>
          <a:solidFill>
            <a:schemeClr val="accent1">
              <a:lumMod val="40000"/>
              <a:lumOff val="60000"/>
            </a:schemeClr>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Business Services</a:t>
            </a:r>
            <a:endParaRPr lang="en-US" sz="800" dirty="0">
              <a:solidFill>
                <a:schemeClr val="bg2"/>
              </a:solidFill>
            </a:endParaRPr>
          </a:p>
        </p:txBody>
      </p:sp>
      <p:sp>
        <p:nvSpPr>
          <p:cNvPr id="8" name="Rectangle 7"/>
          <p:cNvSpPr/>
          <p:nvPr/>
        </p:nvSpPr>
        <p:spPr>
          <a:xfrm>
            <a:off x="1530437" y="1156974"/>
            <a:ext cx="4162026" cy="541806"/>
          </a:xfrm>
          <a:prstGeom prst="rect">
            <a:avLst/>
          </a:prstGeom>
          <a:solidFill>
            <a:schemeClr val="accent1">
              <a:lumMod val="40000"/>
              <a:lumOff val="60000"/>
            </a:schemeClr>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Front-End Applications</a:t>
            </a:r>
            <a:endParaRPr lang="en-US" sz="800" dirty="0">
              <a:solidFill>
                <a:schemeClr val="bg2"/>
              </a:solidFill>
            </a:endParaRPr>
          </a:p>
        </p:txBody>
      </p:sp>
      <p:sp>
        <p:nvSpPr>
          <p:cNvPr id="9" name="Rectangle 8"/>
          <p:cNvSpPr/>
          <p:nvPr/>
        </p:nvSpPr>
        <p:spPr>
          <a:xfrm>
            <a:off x="1883298" y="3003450"/>
            <a:ext cx="3386696" cy="273500"/>
          </a:xfrm>
          <a:prstGeom prst="rect">
            <a:avLst/>
          </a:prstGeom>
          <a:solidFill>
            <a:srgbClr val="779CC7"/>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Enterprise Service Bus</a:t>
            </a:r>
            <a:endParaRPr lang="en-US" sz="700" i="1" dirty="0">
              <a:solidFill>
                <a:schemeClr val="bg2"/>
              </a:solidFill>
            </a:endParaRPr>
          </a:p>
        </p:txBody>
      </p:sp>
      <p:sp>
        <p:nvSpPr>
          <p:cNvPr id="14" name="TextBox 13"/>
          <p:cNvSpPr txBox="1"/>
          <p:nvPr/>
        </p:nvSpPr>
        <p:spPr>
          <a:xfrm>
            <a:off x="5849500" y="3897310"/>
            <a:ext cx="1804150" cy="338554"/>
          </a:xfrm>
          <a:prstGeom prst="rect">
            <a:avLst/>
          </a:prstGeom>
          <a:noFill/>
        </p:spPr>
        <p:txBody>
          <a:bodyPr wrap="none" rtlCol="0">
            <a:spAutoFit/>
          </a:bodyPr>
          <a:lstStyle/>
          <a:p>
            <a:r>
              <a:rPr lang="en-US" sz="800" b="1" dirty="0" smtClean="0">
                <a:solidFill>
                  <a:srgbClr val="FFFFFF"/>
                </a:solidFill>
              </a:rPr>
              <a:t>Legacy Systems</a:t>
            </a:r>
          </a:p>
          <a:p>
            <a:r>
              <a:rPr lang="en-US" sz="800" dirty="0" smtClean="0">
                <a:solidFill>
                  <a:srgbClr val="FFFFFF"/>
                </a:solidFill>
              </a:rPr>
              <a:t>Inconsistent, hard-to-consume APIs</a:t>
            </a:r>
          </a:p>
        </p:txBody>
      </p:sp>
      <p:sp>
        <p:nvSpPr>
          <p:cNvPr id="15" name="TextBox 14"/>
          <p:cNvSpPr txBox="1"/>
          <p:nvPr/>
        </p:nvSpPr>
        <p:spPr>
          <a:xfrm>
            <a:off x="5848618" y="3224998"/>
            <a:ext cx="3172663" cy="584776"/>
          </a:xfrm>
          <a:prstGeom prst="rect">
            <a:avLst/>
          </a:prstGeom>
          <a:noFill/>
        </p:spPr>
        <p:txBody>
          <a:bodyPr wrap="none" rtlCol="0">
            <a:spAutoFit/>
          </a:bodyPr>
          <a:lstStyle/>
          <a:p>
            <a:r>
              <a:rPr lang="en-US" sz="800" b="1" dirty="0" smtClean="0">
                <a:solidFill>
                  <a:srgbClr val="FFFFFF"/>
                </a:solidFill>
              </a:rPr>
              <a:t>Provider Services</a:t>
            </a:r>
          </a:p>
          <a:p>
            <a:r>
              <a:rPr lang="en-US" sz="800" dirty="0" smtClean="0">
                <a:solidFill>
                  <a:srgbClr val="FFFFFF"/>
                </a:solidFill>
              </a:rPr>
              <a:t>Integrate with legacy IT systems, implement required workflow</a:t>
            </a:r>
          </a:p>
          <a:p>
            <a:r>
              <a:rPr lang="en-US" sz="800" dirty="0" smtClean="0">
                <a:solidFill>
                  <a:srgbClr val="FFFFFF"/>
                </a:solidFill>
              </a:rPr>
              <a:t>Consume whatever protocol/format is exposed by legacy systems</a:t>
            </a:r>
          </a:p>
          <a:p>
            <a:r>
              <a:rPr lang="en-US" sz="800" dirty="0" smtClean="0">
                <a:solidFill>
                  <a:srgbClr val="FFFFFF"/>
                </a:solidFill>
              </a:rPr>
              <a:t>Expose their features onto Enterprise Service Bus</a:t>
            </a:r>
            <a:endParaRPr lang="en-US" sz="800" dirty="0">
              <a:solidFill>
                <a:srgbClr val="FFFFFF"/>
              </a:solidFill>
            </a:endParaRPr>
          </a:p>
        </p:txBody>
      </p:sp>
      <p:sp>
        <p:nvSpPr>
          <p:cNvPr id="16" name="TextBox 15"/>
          <p:cNvSpPr txBox="1"/>
          <p:nvPr/>
        </p:nvSpPr>
        <p:spPr>
          <a:xfrm>
            <a:off x="5847736" y="2530791"/>
            <a:ext cx="2830372" cy="461665"/>
          </a:xfrm>
          <a:prstGeom prst="rect">
            <a:avLst/>
          </a:prstGeom>
          <a:noFill/>
        </p:spPr>
        <p:txBody>
          <a:bodyPr wrap="none" rtlCol="0">
            <a:spAutoFit/>
          </a:bodyPr>
          <a:lstStyle/>
          <a:p>
            <a:r>
              <a:rPr lang="en-US" sz="800" b="1" dirty="0" smtClean="0">
                <a:solidFill>
                  <a:srgbClr val="FFFFFF"/>
                </a:solidFill>
              </a:rPr>
              <a:t>Consumer Services</a:t>
            </a:r>
          </a:p>
          <a:p>
            <a:r>
              <a:rPr lang="en-US" sz="800" dirty="0" smtClean="0">
                <a:solidFill>
                  <a:srgbClr val="FFFFFF"/>
                </a:solidFill>
              </a:rPr>
              <a:t>Expose APIs with formats/protocols desired by consumers</a:t>
            </a:r>
          </a:p>
          <a:p>
            <a:r>
              <a:rPr lang="en-US" sz="800" dirty="0" smtClean="0">
                <a:solidFill>
                  <a:srgbClr val="FFFFFF"/>
                </a:solidFill>
              </a:rPr>
              <a:t>Transform formats, sync/</a:t>
            </a:r>
            <a:r>
              <a:rPr lang="en-US" sz="800" dirty="0" err="1" smtClean="0">
                <a:solidFill>
                  <a:srgbClr val="FFFFFF"/>
                </a:solidFill>
              </a:rPr>
              <a:t>async</a:t>
            </a:r>
            <a:endParaRPr lang="en-US" sz="800" dirty="0">
              <a:solidFill>
                <a:srgbClr val="FFFFFF"/>
              </a:solidFill>
            </a:endParaRPr>
          </a:p>
        </p:txBody>
      </p:sp>
      <p:sp>
        <p:nvSpPr>
          <p:cNvPr id="17" name="Title 69"/>
          <p:cNvSpPr>
            <a:spLocks noGrp="1"/>
          </p:cNvSpPr>
          <p:nvPr>
            <p:ph type="title"/>
          </p:nvPr>
        </p:nvSpPr>
        <p:spPr>
          <a:xfrm>
            <a:off x="366713" y="172173"/>
            <a:ext cx="8410575" cy="460375"/>
          </a:xfrm>
        </p:spPr>
        <p:txBody>
          <a:bodyPr/>
          <a:lstStyle/>
          <a:p>
            <a:pPr algn="ctr"/>
            <a:r>
              <a:rPr lang="en-US" sz="2800" dirty="0" smtClean="0">
                <a:solidFill>
                  <a:srgbClr val="FFFFFF"/>
                </a:solidFill>
                <a:latin typeface="Euphemia UCAS"/>
                <a:cs typeface="Euphemia UCAS"/>
              </a:rPr>
              <a:t>Recommended Application Structure</a:t>
            </a:r>
            <a:endParaRPr lang="en-US" sz="2800" dirty="0">
              <a:solidFill>
                <a:srgbClr val="FFFFFF"/>
              </a:solidFill>
              <a:latin typeface="Euphemia UCAS"/>
              <a:cs typeface="Euphemia UCAS"/>
            </a:endParaRPr>
          </a:p>
        </p:txBody>
      </p:sp>
      <p:sp>
        <p:nvSpPr>
          <p:cNvPr id="18" name="TextBox 17"/>
          <p:cNvSpPr txBox="1"/>
          <p:nvPr/>
        </p:nvSpPr>
        <p:spPr>
          <a:xfrm>
            <a:off x="5846854" y="1829286"/>
            <a:ext cx="2482771" cy="461665"/>
          </a:xfrm>
          <a:prstGeom prst="rect">
            <a:avLst/>
          </a:prstGeom>
          <a:noFill/>
        </p:spPr>
        <p:txBody>
          <a:bodyPr wrap="none" rtlCol="0">
            <a:spAutoFit/>
          </a:bodyPr>
          <a:lstStyle/>
          <a:p>
            <a:r>
              <a:rPr lang="en-US" sz="800" b="1" dirty="0" smtClean="0">
                <a:solidFill>
                  <a:srgbClr val="FFFFFF"/>
                </a:solidFill>
              </a:rPr>
              <a:t>Business Logic</a:t>
            </a:r>
          </a:p>
          <a:p>
            <a:r>
              <a:rPr lang="en-US" sz="800" dirty="0" smtClean="0">
                <a:solidFill>
                  <a:srgbClr val="FFFFFF"/>
                </a:solidFill>
              </a:rPr>
              <a:t>Context-bounded, 12-factor, Cloud-Native services</a:t>
            </a:r>
          </a:p>
          <a:p>
            <a:endParaRPr lang="en-US" sz="800" dirty="0">
              <a:solidFill>
                <a:srgbClr val="FFFFFF"/>
              </a:solidFill>
            </a:endParaRPr>
          </a:p>
        </p:txBody>
      </p:sp>
      <p:sp>
        <p:nvSpPr>
          <p:cNvPr id="19" name="TextBox 18"/>
          <p:cNvSpPr txBox="1"/>
          <p:nvPr/>
        </p:nvSpPr>
        <p:spPr>
          <a:xfrm>
            <a:off x="5845972" y="1149676"/>
            <a:ext cx="1120820" cy="461665"/>
          </a:xfrm>
          <a:prstGeom prst="rect">
            <a:avLst/>
          </a:prstGeom>
          <a:noFill/>
        </p:spPr>
        <p:txBody>
          <a:bodyPr wrap="none" rtlCol="0">
            <a:spAutoFit/>
          </a:bodyPr>
          <a:lstStyle/>
          <a:p>
            <a:r>
              <a:rPr lang="en-US" sz="800" b="1" dirty="0" smtClean="0">
                <a:solidFill>
                  <a:srgbClr val="FFFFFF"/>
                </a:solidFill>
              </a:rPr>
              <a:t>Presentation Logic</a:t>
            </a:r>
          </a:p>
          <a:p>
            <a:r>
              <a:rPr lang="en-US" sz="800" dirty="0" smtClean="0">
                <a:solidFill>
                  <a:srgbClr val="FFFFFF"/>
                </a:solidFill>
              </a:rPr>
              <a:t>Use from anywhere</a:t>
            </a:r>
          </a:p>
          <a:p>
            <a:endParaRPr lang="en-US" sz="800" dirty="0">
              <a:solidFill>
                <a:srgbClr val="FFFFFF"/>
              </a:solidFill>
            </a:endParaRPr>
          </a:p>
        </p:txBody>
      </p:sp>
    </p:spTree>
    <p:extLst>
      <p:ext uri="{BB962C8B-B14F-4D97-AF65-F5344CB8AC3E}">
        <p14:creationId xmlns:p14="http://schemas.microsoft.com/office/powerpoint/2010/main" val="4139483957"/>
      </p:ext>
    </p:extLst>
  </p:cSld>
  <p:clrMapOvr>
    <a:masterClrMapping/>
  </p:clrMapOvr>
  <p:transition xmlns:p14="http://schemas.microsoft.com/office/powerpoint/2010/mai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32916" y="3900280"/>
            <a:ext cx="4160429" cy="566299"/>
          </a:xfrm>
          <a:prstGeom prst="rect">
            <a:avLst/>
          </a:prstGeom>
          <a:solidFill>
            <a:schemeClr val="accent3">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IT Systems and Applications</a:t>
            </a:r>
            <a:endParaRPr lang="en-US" sz="800" dirty="0">
              <a:solidFill>
                <a:schemeClr val="bg2"/>
              </a:solidFill>
            </a:endParaRPr>
          </a:p>
        </p:txBody>
      </p:sp>
      <p:sp>
        <p:nvSpPr>
          <p:cNvPr id="4" name="Rectangle 3"/>
          <p:cNvSpPr/>
          <p:nvPr/>
        </p:nvSpPr>
        <p:spPr>
          <a:xfrm>
            <a:off x="1533718" y="3518627"/>
            <a:ext cx="4159628" cy="216423"/>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Provider Services</a:t>
            </a:r>
            <a:endParaRPr lang="en-US" sz="700" i="1" dirty="0">
              <a:solidFill>
                <a:schemeClr val="bg2"/>
              </a:solidFill>
            </a:endParaRPr>
          </a:p>
        </p:txBody>
      </p:sp>
      <p:sp>
        <p:nvSpPr>
          <p:cNvPr id="5" name="Rectangle 4"/>
          <p:cNvSpPr/>
          <p:nvPr/>
        </p:nvSpPr>
        <p:spPr>
          <a:xfrm>
            <a:off x="1525537" y="3178751"/>
            <a:ext cx="4159628" cy="225585"/>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Consumer Services</a:t>
            </a:r>
            <a:endParaRPr lang="en-US" sz="700" i="1" dirty="0">
              <a:solidFill>
                <a:schemeClr val="bg2"/>
              </a:solidFill>
            </a:endParaRPr>
          </a:p>
        </p:txBody>
      </p:sp>
      <p:sp>
        <p:nvSpPr>
          <p:cNvPr id="7" name="Rectangle 6"/>
          <p:cNvSpPr/>
          <p:nvPr/>
        </p:nvSpPr>
        <p:spPr>
          <a:xfrm>
            <a:off x="1531319" y="1605634"/>
            <a:ext cx="4162026" cy="1320998"/>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Business Services</a:t>
            </a:r>
            <a:endParaRPr lang="en-US" sz="800" dirty="0">
              <a:solidFill>
                <a:schemeClr val="bg2"/>
              </a:solidFill>
            </a:endParaRPr>
          </a:p>
        </p:txBody>
      </p:sp>
      <p:sp>
        <p:nvSpPr>
          <p:cNvPr id="8" name="Rectangle 7"/>
          <p:cNvSpPr/>
          <p:nvPr/>
        </p:nvSpPr>
        <p:spPr>
          <a:xfrm>
            <a:off x="1530437" y="1156974"/>
            <a:ext cx="4162026" cy="324588"/>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Front-End Applications</a:t>
            </a:r>
            <a:endParaRPr lang="en-US" sz="800" dirty="0">
              <a:solidFill>
                <a:schemeClr val="bg2"/>
              </a:solidFill>
            </a:endParaRPr>
          </a:p>
        </p:txBody>
      </p:sp>
      <p:sp>
        <p:nvSpPr>
          <p:cNvPr id="9" name="Rectangle 8"/>
          <p:cNvSpPr/>
          <p:nvPr/>
        </p:nvSpPr>
        <p:spPr>
          <a:xfrm>
            <a:off x="1883298" y="3382144"/>
            <a:ext cx="3386696" cy="157543"/>
          </a:xfrm>
          <a:prstGeom prst="rect">
            <a:avLst/>
          </a:prstGeom>
          <a:solidFill>
            <a:srgbClr val="779CC7"/>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Enterprise Service Bus</a:t>
            </a:r>
            <a:endParaRPr lang="en-US" sz="700" i="1" dirty="0">
              <a:solidFill>
                <a:schemeClr val="bg2"/>
              </a:solidFill>
            </a:endParaRPr>
          </a:p>
        </p:txBody>
      </p:sp>
      <p:sp>
        <p:nvSpPr>
          <p:cNvPr id="17" name="Title 69"/>
          <p:cNvSpPr>
            <a:spLocks noGrp="1"/>
          </p:cNvSpPr>
          <p:nvPr>
            <p:ph type="title"/>
          </p:nvPr>
        </p:nvSpPr>
        <p:spPr>
          <a:xfrm>
            <a:off x="366713" y="172173"/>
            <a:ext cx="8410575" cy="460375"/>
          </a:xfrm>
        </p:spPr>
        <p:txBody>
          <a:bodyPr/>
          <a:lstStyle/>
          <a:p>
            <a:pPr algn="ctr"/>
            <a:r>
              <a:rPr lang="en-US" sz="2800" dirty="0" smtClean="0">
                <a:solidFill>
                  <a:srgbClr val="FFFFFF"/>
                </a:solidFill>
                <a:latin typeface="Euphemia UCAS"/>
                <a:cs typeface="Euphemia UCAS"/>
              </a:rPr>
              <a:t>Recommended Application Structure</a:t>
            </a:r>
            <a:endParaRPr lang="en-US" sz="2800" dirty="0">
              <a:solidFill>
                <a:srgbClr val="FFFFFF"/>
              </a:solidFill>
              <a:latin typeface="Euphemia UCAS"/>
              <a:cs typeface="Euphemia UCAS"/>
            </a:endParaRPr>
          </a:p>
        </p:txBody>
      </p:sp>
      <p:sp>
        <p:nvSpPr>
          <p:cNvPr id="23" name="TextBox 22"/>
          <p:cNvSpPr txBox="1"/>
          <p:nvPr/>
        </p:nvSpPr>
        <p:spPr>
          <a:xfrm>
            <a:off x="6203629" y="1514597"/>
            <a:ext cx="2634054" cy="954107"/>
          </a:xfrm>
          <a:prstGeom prst="rect">
            <a:avLst/>
          </a:prstGeom>
          <a:noFill/>
        </p:spPr>
        <p:txBody>
          <a:bodyPr wrap="none" rtlCol="0">
            <a:spAutoFit/>
          </a:bodyPr>
          <a:lstStyle/>
          <a:p>
            <a:r>
              <a:rPr lang="en-US" sz="800" b="1" dirty="0" smtClean="0">
                <a:solidFill>
                  <a:srgbClr val="FFFFFF"/>
                </a:solidFill>
              </a:rPr>
              <a:t>Focus Development Here</a:t>
            </a:r>
          </a:p>
          <a:p>
            <a:endParaRPr lang="en-US" sz="800" dirty="0" smtClean="0">
              <a:solidFill>
                <a:srgbClr val="FFFFFF"/>
              </a:solidFill>
            </a:endParaRPr>
          </a:p>
          <a:p>
            <a:r>
              <a:rPr lang="en-US" sz="800" dirty="0" smtClean="0">
                <a:solidFill>
                  <a:srgbClr val="FFFFFF"/>
                </a:solidFill>
              </a:rPr>
              <a:t>Move all business logic into context-bounded services</a:t>
            </a:r>
          </a:p>
          <a:p>
            <a:r>
              <a:rPr lang="en-US" sz="800" dirty="0" smtClean="0">
                <a:solidFill>
                  <a:srgbClr val="FFFFFF"/>
                </a:solidFill>
              </a:rPr>
              <a:t>Third Platform</a:t>
            </a:r>
          </a:p>
          <a:p>
            <a:r>
              <a:rPr lang="en-US" sz="800" dirty="0" smtClean="0">
                <a:solidFill>
                  <a:srgbClr val="FFFFFF"/>
                </a:solidFill>
              </a:rPr>
              <a:t>Modern Tools</a:t>
            </a:r>
          </a:p>
          <a:p>
            <a:r>
              <a:rPr lang="en-US" sz="800" dirty="0" smtClean="0">
                <a:solidFill>
                  <a:srgbClr val="FFFFFF"/>
                </a:solidFill>
              </a:rPr>
              <a:t>Cloud Native</a:t>
            </a:r>
          </a:p>
          <a:p>
            <a:r>
              <a:rPr lang="en-US" sz="800" dirty="0" smtClean="0">
                <a:solidFill>
                  <a:srgbClr val="FFFFFF"/>
                </a:solidFill>
              </a:rPr>
              <a:t>Supports Rapid, Continuous Development</a:t>
            </a:r>
          </a:p>
        </p:txBody>
      </p:sp>
      <p:sp>
        <p:nvSpPr>
          <p:cNvPr id="13" name="TextBox 12"/>
          <p:cNvSpPr txBox="1"/>
          <p:nvPr/>
        </p:nvSpPr>
        <p:spPr>
          <a:xfrm>
            <a:off x="6204512" y="2909441"/>
            <a:ext cx="2472496" cy="974626"/>
          </a:xfrm>
          <a:prstGeom prst="rect">
            <a:avLst/>
          </a:prstGeom>
          <a:noFill/>
        </p:spPr>
        <p:txBody>
          <a:bodyPr wrap="none" rtlCol="0">
            <a:spAutoFit/>
          </a:bodyPr>
          <a:lstStyle/>
          <a:p>
            <a:r>
              <a:rPr lang="en-US" sz="800" dirty="0" smtClean="0">
                <a:solidFill>
                  <a:srgbClr val="FFFFFF"/>
                </a:solidFill>
              </a:rPr>
              <a:t>The right place to use ESB software</a:t>
            </a:r>
            <a:br>
              <a:rPr lang="en-US" sz="800" dirty="0" smtClean="0">
                <a:solidFill>
                  <a:srgbClr val="FFFFFF"/>
                </a:solidFill>
              </a:rPr>
            </a:br>
            <a:endParaRPr lang="en-US" sz="800" dirty="0" smtClean="0">
              <a:solidFill>
                <a:srgbClr val="FFFFFF"/>
              </a:solidFill>
            </a:endParaRPr>
          </a:p>
          <a:p>
            <a:r>
              <a:rPr lang="en-US" sz="800" b="1" dirty="0" smtClean="0">
                <a:solidFill>
                  <a:srgbClr val="FFFFFF"/>
                </a:solidFill>
              </a:rPr>
              <a:t>Keep as thin and static as possible</a:t>
            </a:r>
          </a:p>
          <a:p>
            <a:pPr marL="182880" lvl="1">
              <a:spcBef>
                <a:spcPts val="200"/>
              </a:spcBef>
              <a:spcAft>
                <a:spcPts val="200"/>
              </a:spcAft>
            </a:pPr>
            <a:r>
              <a:rPr lang="en-US" sz="700" i="1" dirty="0" smtClean="0">
                <a:solidFill>
                  <a:srgbClr val="FFFFFF"/>
                </a:solidFill>
              </a:rPr>
              <a:t>Because it requires specialized knowledge and does</a:t>
            </a:r>
            <a:br>
              <a:rPr lang="en-US" sz="700" i="1" dirty="0" smtClean="0">
                <a:solidFill>
                  <a:srgbClr val="FFFFFF"/>
                </a:solidFill>
              </a:rPr>
            </a:br>
            <a:r>
              <a:rPr lang="en-US" sz="700" i="1" dirty="0" smtClean="0">
                <a:solidFill>
                  <a:srgbClr val="FFFFFF"/>
                </a:solidFill>
              </a:rPr>
              <a:t>not support rapid continuous development very well</a:t>
            </a:r>
          </a:p>
          <a:p>
            <a:r>
              <a:rPr lang="en-US" sz="800" dirty="0" smtClean="0">
                <a:solidFill>
                  <a:srgbClr val="FFFFFF"/>
                </a:solidFill>
              </a:rPr>
              <a:t>Standardize consumer APIs (Restful/JSON)</a:t>
            </a:r>
          </a:p>
          <a:p>
            <a:r>
              <a:rPr lang="en-US" sz="800" dirty="0" smtClean="0">
                <a:solidFill>
                  <a:srgbClr val="FFFFFF"/>
                </a:solidFill>
              </a:rPr>
              <a:t>Provider APIs are unchanging</a:t>
            </a:r>
          </a:p>
        </p:txBody>
      </p:sp>
      <p:sp>
        <p:nvSpPr>
          <p:cNvPr id="14" name="Rectangle 13"/>
          <p:cNvSpPr/>
          <p:nvPr/>
        </p:nvSpPr>
        <p:spPr>
          <a:xfrm>
            <a:off x="1882416" y="3052854"/>
            <a:ext cx="3386696" cy="157543"/>
          </a:xfrm>
          <a:prstGeom prst="rect">
            <a:avLst/>
          </a:prstGeom>
          <a:solidFill>
            <a:srgbClr val="779CC7"/>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err="1" smtClean="0">
                <a:solidFill>
                  <a:schemeClr val="bg2"/>
                </a:solidFill>
              </a:rPr>
              <a:t>RESTful</a:t>
            </a:r>
            <a:r>
              <a:rPr lang="en-US" sz="800" dirty="0" smtClean="0">
                <a:solidFill>
                  <a:schemeClr val="bg2"/>
                </a:solidFill>
              </a:rPr>
              <a:t> APIs</a:t>
            </a:r>
            <a:endParaRPr lang="en-US" sz="700" i="1" dirty="0">
              <a:solidFill>
                <a:schemeClr val="bg2"/>
              </a:solidFill>
            </a:endParaRPr>
          </a:p>
        </p:txBody>
      </p:sp>
      <p:cxnSp>
        <p:nvCxnSpPr>
          <p:cNvPr id="10" name="Straight Connector 9"/>
          <p:cNvCxnSpPr/>
          <p:nvPr/>
        </p:nvCxnSpPr>
        <p:spPr>
          <a:xfrm flipV="1">
            <a:off x="5780920" y="2955825"/>
            <a:ext cx="423351" cy="72984"/>
          </a:xfrm>
          <a:prstGeom prst="line">
            <a:avLst/>
          </a:prstGeom>
          <a:ln w="9525" cmpd="sng">
            <a:solidFill>
              <a:srgbClr val="7F7F7F"/>
            </a:solidFill>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773621" y="3765940"/>
            <a:ext cx="430650" cy="58386"/>
          </a:xfrm>
          <a:prstGeom prst="line">
            <a:avLst/>
          </a:prstGeom>
          <a:ln w="9525" cmpd="sng">
            <a:solidFill>
              <a:srgbClr val="7F7F7F"/>
            </a:solidFill>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5772739" y="2408450"/>
            <a:ext cx="424232" cy="488125"/>
          </a:xfrm>
          <a:prstGeom prst="line">
            <a:avLst/>
          </a:prstGeom>
          <a:ln w="9525" cmpd="sng">
            <a:solidFill>
              <a:srgbClr val="7F7F7F"/>
            </a:solidFill>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flipV="1">
            <a:off x="5773621" y="1160436"/>
            <a:ext cx="423350" cy="408706"/>
          </a:xfrm>
          <a:prstGeom prst="line">
            <a:avLst/>
          </a:prstGeom>
          <a:ln w="9525" cmpd="sng">
            <a:solidFill>
              <a:srgbClr val="7F7F7F"/>
            </a:solidFill>
            <a:headEnd type="none"/>
            <a:tailEnd type="non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441069"/>
      </p:ext>
    </p:extLst>
  </p:cSld>
  <p:clrMapOvr>
    <a:masterClrMapping/>
  </p:clrMapOvr>
  <p:transition xmlns:p14="http://schemas.microsoft.com/office/powerpoint/2010/mai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32916" y="3900280"/>
            <a:ext cx="4160429" cy="566299"/>
          </a:xfrm>
          <a:prstGeom prst="rect">
            <a:avLst/>
          </a:prstGeom>
          <a:solidFill>
            <a:schemeClr val="accent3">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IT Systems and Applications</a:t>
            </a:r>
            <a:endParaRPr lang="en-US" sz="800" dirty="0">
              <a:solidFill>
                <a:schemeClr val="bg2"/>
              </a:solidFill>
            </a:endParaRPr>
          </a:p>
        </p:txBody>
      </p:sp>
      <p:sp>
        <p:nvSpPr>
          <p:cNvPr id="4" name="Rectangle 3"/>
          <p:cNvSpPr/>
          <p:nvPr/>
        </p:nvSpPr>
        <p:spPr>
          <a:xfrm>
            <a:off x="1533718" y="3518627"/>
            <a:ext cx="4159628" cy="216423"/>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Provider Services</a:t>
            </a:r>
            <a:endParaRPr lang="en-US" sz="700" i="1" dirty="0">
              <a:solidFill>
                <a:schemeClr val="bg2"/>
              </a:solidFill>
            </a:endParaRPr>
          </a:p>
        </p:txBody>
      </p:sp>
      <p:sp>
        <p:nvSpPr>
          <p:cNvPr id="5" name="Rectangle 4"/>
          <p:cNvSpPr/>
          <p:nvPr/>
        </p:nvSpPr>
        <p:spPr>
          <a:xfrm>
            <a:off x="1525537" y="3178751"/>
            <a:ext cx="4159628" cy="225585"/>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Consumer Services</a:t>
            </a:r>
            <a:endParaRPr lang="en-US" sz="700" i="1" dirty="0">
              <a:solidFill>
                <a:schemeClr val="bg2"/>
              </a:solidFill>
            </a:endParaRPr>
          </a:p>
        </p:txBody>
      </p:sp>
      <p:sp>
        <p:nvSpPr>
          <p:cNvPr id="7" name="Rectangle 6"/>
          <p:cNvSpPr/>
          <p:nvPr/>
        </p:nvSpPr>
        <p:spPr>
          <a:xfrm>
            <a:off x="1531319" y="1605634"/>
            <a:ext cx="4162026" cy="1320998"/>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Business Services</a:t>
            </a:r>
            <a:endParaRPr lang="en-US" sz="800" dirty="0">
              <a:solidFill>
                <a:schemeClr val="bg2"/>
              </a:solidFill>
            </a:endParaRPr>
          </a:p>
        </p:txBody>
      </p:sp>
      <p:sp>
        <p:nvSpPr>
          <p:cNvPr id="8" name="Rectangle 7"/>
          <p:cNvSpPr/>
          <p:nvPr/>
        </p:nvSpPr>
        <p:spPr>
          <a:xfrm>
            <a:off x="1530437" y="1156974"/>
            <a:ext cx="4162026" cy="324588"/>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Front-End Applications</a:t>
            </a:r>
            <a:endParaRPr lang="en-US" sz="800" dirty="0">
              <a:solidFill>
                <a:schemeClr val="bg2"/>
              </a:solidFill>
            </a:endParaRPr>
          </a:p>
        </p:txBody>
      </p:sp>
      <p:sp>
        <p:nvSpPr>
          <p:cNvPr id="9" name="Rectangle 8"/>
          <p:cNvSpPr/>
          <p:nvPr/>
        </p:nvSpPr>
        <p:spPr>
          <a:xfrm>
            <a:off x="1883298" y="3382144"/>
            <a:ext cx="3386696" cy="157543"/>
          </a:xfrm>
          <a:prstGeom prst="rect">
            <a:avLst/>
          </a:prstGeom>
          <a:solidFill>
            <a:srgbClr val="779CC7"/>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Enterprise Service Bus</a:t>
            </a:r>
            <a:endParaRPr lang="en-US" sz="700" i="1" dirty="0">
              <a:solidFill>
                <a:schemeClr val="bg2"/>
              </a:solidFill>
            </a:endParaRPr>
          </a:p>
        </p:txBody>
      </p:sp>
      <p:sp>
        <p:nvSpPr>
          <p:cNvPr id="17" name="Title 69"/>
          <p:cNvSpPr>
            <a:spLocks noGrp="1"/>
          </p:cNvSpPr>
          <p:nvPr>
            <p:ph type="title"/>
          </p:nvPr>
        </p:nvSpPr>
        <p:spPr>
          <a:xfrm>
            <a:off x="366713" y="172173"/>
            <a:ext cx="8410575" cy="460375"/>
          </a:xfrm>
        </p:spPr>
        <p:txBody>
          <a:bodyPr/>
          <a:lstStyle/>
          <a:p>
            <a:pPr algn="ctr"/>
            <a:r>
              <a:rPr lang="en-US" sz="2800" dirty="0" smtClean="0">
                <a:solidFill>
                  <a:srgbClr val="FFFFFF"/>
                </a:solidFill>
                <a:latin typeface="Euphemia UCAS"/>
                <a:cs typeface="Euphemia UCAS"/>
              </a:rPr>
              <a:t>Recommended Application Structure</a:t>
            </a:r>
            <a:endParaRPr lang="en-US" sz="2800" dirty="0">
              <a:solidFill>
                <a:srgbClr val="FFFFFF"/>
              </a:solidFill>
              <a:latin typeface="Euphemia UCAS"/>
              <a:cs typeface="Euphemia UCAS"/>
            </a:endParaRPr>
          </a:p>
        </p:txBody>
      </p:sp>
      <p:sp>
        <p:nvSpPr>
          <p:cNvPr id="14" name="Rectangle 13"/>
          <p:cNvSpPr/>
          <p:nvPr/>
        </p:nvSpPr>
        <p:spPr>
          <a:xfrm>
            <a:off x="1882416" y="3052854"/>
            <a:ext cx="3386696" cy="157543"/>
          </a:xfrm>
          <a:prstGeom prst="rect">
            <a:avLst/>
          </a:prstGeom>
          <a:solidFill>
            <a:srgbClr val="779CC7"/>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err="1" smtClean="0">
                <a:solidFill>
                  <a:schemeClr val="bg2"/>
                </a:solidFill>
              </a:rPr>
              <a:t>RESTful</a:t>
            </a:r>
            <a:r>
              <a:rPr lang="en-US" sz="800" dirty="0" smtClean="0">
                <a:solidFill>
                  <a:schemeClr val="bg2"/>
                </a:solidFill>
              </a:rPr>
              <a:t> APIs</a:t>
            </a:r>
            <a:endParaRPr lang="en-US" sz="700" i="1" dirty="0">
              <a:solidFill>
                <a:schemeClr val="bg2"/>
              </a:solidFill>
            </a:endParaRPr>
          </a:p>
        </p:txBody>
      </p:sp>
      <p:sp>
        <p:nvSpPr>
          <p:cNvPr id="16" name="Rectangle 15"/>
          <p:cNvSpPr/>
          <p:nvPr/>
        </p:nvSpPr>
        <p:spPr>
          <a:xfrm>
            <a:off x="1211657" y="1050956"/>
            <a:ext cx="4780937" cy="2773369"/>
          </a:xfrm>
          <a:prstGeom prst="rect">
            <a:avLst/>
          </a:pr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vert270" wrap="none" rtlCol="0" anchor="t"/>
          <a:lstStyle/>
          <a:p>
            <a:pPr algn="ctr"/>
            <a:r>
              <a:rPr lang="en-US" sz="800" dirty="0" smtClean="0">
                <a:solidFill>
                  <a:schemeClr val="bg2"/>
                </a:solidFill>
              </a:rPr>
              <a:t>Pivotal Cloud Foundry</a:t>
            </a:r>
          </a:p>
        </p:txBody>
      </p:sp>
      <p:sp>
        <p:nvSpPr>
          <p:cNvPr id="6" name="Rectangle 5"/>
          <p:cNvSpPr/>
          <p:nvPr/>
        </p:nvSpPr>
        <p:spPr>
          <a:xfrm>
            <a:off x="6322424" y="3080768"/>
            <a:ext cx="2385451" cy="584776"/>
          </a:xfrm>
          <a:prstGeom prst="rect">
            <a:avLst/>
          </a:prstGeom>
        </p:spPr>
        <p:txBody>
          <a:bodyPr wrap="square">
            <a:spAutoFit/>
          </a:bodyPr>
          <a:lstStyle/>
          <a:p>
            <a:r>
              <a:rPr lang="en-US" sz="800" b="1" dirty="0">
                <a:solidFill>
                  <a:srgbClr val="FFFFFF"/>
                </a:solidFill>
              </a:rPr>
              <a:t>Run on the same platform</a:t>
            </a:r>
            <a:endParaRPr lang="en-US" sz="800" dirty="0">
              <a:solidFill>
                <a:srgbClr val="FFFFFF"/>
              </a:solidFill>
            </a:endParaRPr>
          </a:p>
          <a:p>
            <a:endParaRPr lang="en-US" sz="800" dirty="0" smtClean="0">
              <a:solidFill>
                <a:srgbClr val="FFFFFF"/>
              </a:solidFill>
            </a:endParaRPr>
          </a:p>
          <a:p>
            <a:r>
              <a:rPr lang="en-US" sz="800" dirty="0" smtClean="0">
                <a:solidFill>
                  <a:srgbClr val="FFFFFF"/>
                </a:solidFill>
              </a:rPr>
              <a:t>Common </a:t>
            </a:r>
            <a:r>
              <a:rPr lang="en-US" sz="800" dirty="0">
                <a:solidFill>
                  <a:srgbClr val="FFFFFF"/>
                </a:solidFill>
              </a:rPr>
              <a:t>management, monitoring</a:t>
            </a:r>
          </a:p>
          <a:p>
            <a:r>
              <a:rPr lang="en-US" sz="800" dirty="0">
                <a:solidFill>
                  <a:srgbClr val="FFFFFF"/>
                </a:solidFill>
              </a:rPr>
              <a:t>Enables use of shared Infrastructure</a:t>
            </a:r>
          </a:p>
        </p:txBody>
      </p:sp>
      <p:sp>
        <p:nvSpPr>
          <p:cNvPr id="11" name="Left Arrow 10"/>
          <p:cNvSpPr/>
          <p:nvPr/>
        </p:nvSpPr>
        <p:spPr>
          <a:xfrm>
            <a:off x="5846612" y="2985018"/>
            <a:ext cx="445247" cy="795518"/>
          </a:xfrm>
          <a:prstGeom prst="leftArrow">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800" dirty="0" smtClean="0">
              <a:solidFill>
                <a:srgbClr val="FFFFFF"/>
              </a:solidFill>
            </a:endParaRPr>
          </a:p>
        </p:txBody>
      </p:sp>
    </p:spTree>
    <p:extLst>
      <p:ext uri="{BB962C8B-B14F-4D97-AF65-F5344CB8AC3E}">
        <p14:creationId xmlns:p14="http://schemas.microsoft.com/office/powerpoint/2010/main" val="2729038223"/>
      </p:ext>
    </p:extLst>
  </p:cSld>
  <p:clrMapOvr>
    <a:masterClrMapping/>
  </p:clrMapOvr>
  <p:transition xmlns:p14="http://schemas.microsoft.com/office/powerpoint/2010/mai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Service</a:t>
            </a:r>
            <a:r>
              <a:rPr lang="en-US" dirty="0" smtClean="0"/>
              <a:t> </a:t>
            </a:r>
            <a:r>
              <a:rPr lang="en-US" sz="2800" dirty="0">
                <a:solidFill>
                  <a:srgbClr val="2C95DD"/>
                </a:solidFill>
              </a:rPr>
              <a:t>Broker</a:t>
            </a:r>
          </a:p>
        </p:txBody>
      </p:sp>
      <p:sp>
        <p:nvSpPr>
          <p:cNvPr id="3" name="Text Placeholder 2"/>
          <p:cNvSpPr>
            <a:spLocks noGrp="1"/>
          </p:cNvSpPr>
          <p:nvPr>
            <p:ph sz="quarter" idx="4294967295"/>
          </p:nvPr>
        </p:nvSpPr>
        <p:spPr>
          <a:xfrm>
            <a:off x="366715" y="1074738"/>
            <a:ext cx="3849686" cy="3382962"/>
          </a:xfrm>
          <a:prstGeom prst="rect">
            <a:avLst/>
          </a:prstGeom>
        </p:spPr>
        <p:txBody>
          <a:bodyPr/>
          <a:lstStyle/>
          <a:p>
            <a:pPr marL="342900" indent="-342900">
              <a:buClr>
                <a:schemeClr val="bg2"/>
              </a:buClr>
              <a:buFont typeface="Arial"/>
              <a:buChar char="•"/>
            </a:pPr>
            <a:r>
              <a:rPr lang="en-US" sz="1800" dirty="0" smtClean="0">
                <a:solidFill>
                  <a:srgbClr val="FFFFFF"/>
                </a:solidFill>
              </a:rPr>
              <a:t>Flexible, </a:t>
            </a:r>
            <a:r>
              <a:rPr lang="en-US" sz="1800" dirty="0" err="1" smtClean="0">
                <a:solidFill>
                  <a:srgbClr val="FFFFFF"/>
                </a:solidFill>
              </a:rPr>
              <a:t>RESTful</a:t>
            </a:r>
            <a:r>
              <a:rPr lang="en-US" sz="1800" dirty="0" smtClean="0">
                <a:solidFill>
                  <a:srgbClr val="FFFFFF"/>
                </a:solidFill>
              </a:rPr>
              <a:t> API</a:t>
            </a:r>
          </a:p>
          <a:p>
            <a:pPr marL="342900" indent="-342900">
              <a:buClr>
                <a:schemeClr val="bg2"/>
              </a:buClr>
              <a:buFont typeface="Arial"/>
              <a:buChar char="•"/>
            </a:pPr>
            <a:endParaRPr lang="en-US" sz="1800" dirty="0" smtClean="0">
              <a:solidFill>
                <a:srgbClr val="FFFFFF"/>
              </a:solidFill>
            </a:endParaRPr>
          </a:p>
          <a:p>
            <a:pPr marL="342900" indent="-342900">
              <a:buClr>
                <a:schemeClr val="bg2"/>
              </a:buClr>
              <a:buFont typeface="Arial"/>
              <a:buChar char="•"/>
            </a:pPr>
            <a:r>
              <a:rPr lang="en-US" sz="1800" dirty="0" smtClean="0">
                <a:solidFill>
                  <a:srgbClr val="FFFFFF"/>
                </a:solidFill>
              </a:rPr>
              <a:t>Allows Service Authors to provide self-provisioning Services to developers</a:t>
            </a:r>
            <a:endParaRPr lang="en-US" sz="1800" dirty="0">
              <a:solidFill>
                <a:srgbClr val="FFFFFF"/>
              </a:solidFill>
            </a:endParaRPr>
          </a:p>
        </p:txBody>
      </p:sp>
      <p:grpSp>
        <p:nvGrpSpPr>
          <p:cNvPr id="25" name="Group 24"/>
          <p:cNvGrpSpPr/>
          <p:nvPr/>
        </p:nvGrpSpPr>
        <p:grpSpPr>
          <a:xfrm>
            <a:off x="3696215" y="1074738"/>
            <a:ext cx="5345746" cy="2980716"/>
            <a:chOff x="4553406" y="1493674"/>
            <a:chExt cx="3992282" cy="2175414"/>
          </a:xfrm>
        </p:grpSpPr>
        <p:grpSp>
          <p:nvGrpSpPr>
            <p:cNvPr id="5" name="Shape 612"/>
            <p:cNvGrpSpPr/>
            <p:nvPr/>
          </p:nvGrpSpPr>
          <p:grpSpPr>
            <a:xfrm>
              <a:off x="5895622" y="2893240"/>
              <a:ext cx="1600198" cy="775848"/>
              <a:chOff x="6908803" y="3335862"/>
              <a:chExt cx="1600198" cy="775848"/>
            </a:xfrm>
          </p:grpSpPr>
          <p:sp>
            <p:nvSpPr>
              <p:cNvPr id="6" name="Shape 613"/>
              <p:cNvSpPr/>
              <p:nvPr/>
            </p:nvSpPr>
            <p:spPr>
              <a:xfrm>
                <a:off x="6908803" y="3335862"/>
                <a:ext cx="1600198" cy="775848"/>
              </a:xfrm>
              <a:prstGeom prst="roundRect">
                <a:avLst>
                  <a:gd name="adj" fmla="val 2039"/>
                </a:avLst>
              </a:prstGeom>
              <a:solidFill>
                <a:srgbClr val="33928A"/>
              </a:solidFill>
              <a:ln>
                <a:noFill/>
              </a:ln>
            </p:spPr>
            <p:txBody>
              <a:bodyPr lIns="91425" tIns="0" rIns="91425" bIns="0" anchor="t"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800" b="0" i="0" u="none" strike="noStrike" cap="none" baseline="0" dirty="0" smtClean="0">
                    <a:solidFill>
                      <a:srgbClr val="F2F2F2"/>
                    </a:solidFill>
                    <a:latin typeface="+mn-lt"/>
                    <a:ea typeface="Calibri"/>
                    <a:cs typeface="Calibri"/>
                    <a:sym typeface="Calibri"/>
                    <a:rtl val="0"/>
                  </a:rPr>
                  <a:t>Cell</a:t>
                </a:r>
                <a:endParaRPr lang="en-US" sz="1200" b="0" i="0" u="none" strike="noStrike" cap="none" baseline="0" dirty="0">
                  <a:solidFill>
                    <a:srgbClr val="F2F2F2"/>
                  </a:solidFill>
                  <a:latin typeface="+mn-lt"/>
                  <a:ea typeface="Calibri"/>
                  <a:cs typeface="Calibri"/>
                  <a:sym typeface="Calibri"/>
                  <a:rtl val="0"/>
                </a:endParaRPr>
              </a:p>
            </p:txBody>
          </p:sp>
          <p:sp>
            <p:nvSpPr>
              <p:cNvPr id="7" name="Shape 614"/>
              <p:cNvSpPr/>
              <p:nvPr/>
            </p:nvSpPr>
            <p:spPr>
              <a:xfrm>
                <a:off x="6975421" y="3738232"/>
                <a:ext cx="1460472"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1" i="0" u="none" strike="noStrike" cap="none" baseline="0" dirty="0">
                    <a:solidFill>
                      <a:srgbClr val="F2F2F2"/>
                    </a:solidFill>
                    <a:latin typeface="+mn-lt"/>
                    <a:ea typeface="Calibri"/>
                    <a:cs typeface="Calibri"/>
                    <a:sym typeface="Calibri"/>
                    <a:rtl val="0"/>
                  </a:rPr>
                  <a:t>Apps</a:t>
                </a:r>
              </a:p>
            </p:txBody>
          </p:sp>
          <p:sp>
            <p:nvSpPr>
              <p:cNvPr id="8" name="Shape 615"/>
              <p:cNvSpPr/>
              <p:nvPr/>
            </p:nvSpPr>
            <p:spPr>
              <a:xfrm>
                <a:off x="8210785" y="3767591"/>
                <a:ext cx="178679"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9" name="Shape 616"/>
              <p:cNvSpPr/>
              <p:nvPr/>
            </p:nvSpPr>
            <p:spPr>
              <a:xfrm>
                <a:off x="8271934" y="3366707"/>
                <a:ext cx="174528" cy="189294"/>
              </a:xfrm>
              <a:custGeom>
                <a:avLst/>
                <a:gdLst/>
                <a:ahLst/>
                <a:cxnLst/>
                <a:rect l="0" t="0" r="0" b="0"/>
                <a:pathLst>
                  <a:path w="2663320" h="2626530" extrusionOk="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900" b="0" i="0" u="none" strike="noStrike" cap="none" baseline="0">
                  <a:solidFill>
                    <a:schemeClr val="lt1"/>
                  </a:solidFill>
                  <a:latin typeface="Arial"/>
                  <a:ea typeface="Arial"/>
                  <a:cs typeface="Arial"/>
                  <a:sym typeface="Arial"/>
                  <a:rtl val="0"/>
                </a:endParaRPr>
              </a:p>
            </p:txBody>
          </p:sp>
        </p:grpSp>
        <p:grpSp>
          <p:nvGrpSpPr>
            <p:cNvPr id="10" name="Shape 617"/>
            <p:cNvGrpSpPr/>
            <p:nvPr/>
          </p:nvGrpSpPr>
          <p:grpSpPr>
            <a:xfrm>
              <a:off x="6932543" y="1575759"/>
              <a:ext cx="1613145" cy="568474"/>
              <a:chOff x="5473457" y="2094582"/>
              <a:chExt cx="1613145" cy="568474"/>
            </a:xfrm>
          </p:grpSpPr>
          <p:sp>
            <p:nvSpPr>
              <p:cNvPr id="11" name="Shape 618"/>
              <p:cNvSpPr/>
              <p:nvPr/>
            </p:nvSpPr>
            <p:spPr>
              <a:xfrm>
                <a:off x="5473457" y="2094582"/>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1" i="0" u="none" strike="noStrike" cap="none" baseline="0" dirty="0">
                    <a:solidFill>
                      <a:srgbClr val="F2F2F2"/>
                    </a:solidFill>
                    <a:latin typeface="+mn-lt"/>
                    <a:ea typeface="Calibri"/>
                    <a:cs typeface="Calibri"/>
                    <a:sym typeface="Calibri"/>
                    <a:rtl val="0"/>
                  </a:rPr>
                  <a:t>Service Broker</a:t>
                </a:r>
              </a:p>
            </p:txBody>
          </p:sp>
          <p:sp>
            <p:nvSpPr>
              <p:cNvPr id="12" name="Shape 619"/>
              <p:cNvSpPr/>
              <p:nvPr/>
            </p:nvSpPr>
            <p:spPr>
              <a:xfrm>
                <a:off x="5473457" y="2390913"/>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1" i="0" u="none" strike="noStrike" cap="none" baseline="0" dirty="0">
                    <a:solidFill>
                      <a:srgbClr val="F2F2F2"/>
                    </a:solidFill>
                    <a:latin typeface="+mn-lt"/>
                    <a:ea typeface="Calibri"/>
                    <a:cs typeface="Calibri"/>
                    <a:sym typeface="Calibri"/>
                    <a:rtl val="0"/>
                  </a:rPr>
                  <a:t>Service Nodes</a:t>
                </a:r>
              </a:p>
            </p:txBody>
          </p:sp>
          <p:sp>
            <p:nvSpPr>
              <p:cNvPr id="13" name="Shape 620"/>
              <p:cNvSpPr/>
              <p:nvPr/>
            </p:nvSpPr>
            <p:spPr>
              <a:xfrm>
                <a:off x="6829675" y="2131116"/>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14" name="Shape 621"/>
              <p:cNvSpPr/>
              <p:nvPr/>
            </p:nvSpPr>
            <p:spPr>
              <a:xfrm>
                <a:off x="6850392" y="2438176"/>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nvGrpSpPr>
            <p:cNvPr id="15" name="Shape 622"/>
            <p:cNvGrpSpPr/>
            <p:nvPr/>
          </p:nvGrpSpPr>
          <p:grpSpPr>
            <a:xfrm>
              <a:off x="4553406" y="1584225"/>
              <a:ext cx="1613145" cy="572418"/>
              <a:chOff x="4736853" y="1654314"/>
              <a:chExt cx="1613145" cy="572418"/>
            </a:xfrm>
          </p:grpSpPr>
          <p:sp>
            <p:nvSpPr>
              <p:cNvPr id="16" name="Shape 623"/>
              <p:cNvSpPr/>
              <p:nvPr/>
            </p:nvSpPr>
            <p:spPr>
              <a:xfrm>
                <a:off x="4736853" y="1654314"/>
                <a:ext cx="1613145" cy="572418"/>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1" i="0" u="none" strike="noStrike" cap="none" baseline="0" dirty="0">
                    <a:solidFill>
                      <a:srgbClr val="F2F2F2"/>
                    </a:solidFill>
                    <a:latin typeface="+mn-lt"/>
                    <a:ea typeface="Calibri"/>
                    <a:cs typeface="Calibri"/>
                    <a:sym typeface="Calibri"/>
                    <a:rtl val="0"/>
                  </a:rPr>
                  <a:t>Cloud Controller</a:t>
                </a:r>
              </a:p>
            </p:txBody>
          </p:sp>
          <p:sp>
            <p:nvSpPr>
              <p:cNvPr id="17" name="Shape 624"/>
              <p:cNvSpPr/>
              <p:nvPr/>
            </p:nvSpPr>
            <p:spPr>
              <a:xfrm>
                <a:off x="6097941" y="1677121"/>
                <a:ext cx="169752" cy="226530"/>
              </a:xfrm>
              <a:custGeom>
                <a:avLst/>
                <a:gdLst/>
                <a:ahLst/>
                <a:cxnLst/>
                <a:rect l="0" t="0" r="0" b="0"/>
                <a:pathLst>
                  <a:path w="661988" h="883413" extrusionOk="0">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18" name="Shape 625"/>
              <p:cNvSpPr/>
              <p:nvPr/>
            </p:nvSpPr>
            <p:spPr>
              <a:xfrm>
                <a:off x="6105326" y="1980976"/>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cxnSp>
          <p:nvCxnSpPr>
            <p:cNvPr id="19" name="Shape 626"/>
            <p:cNvCxnSpPr>
              <a:endCxn id="11" idx="1"/>
            </p:cNvCxnSpPr>
            <p:nvPr/>
          </p:nvCxnSpPr>
          <p:spPr>
            <a:xfrm rot="10800000" flipH="1">
              <a:off x="6166643" y="1711830"/>
              <a:ext cx="765900" cy="4500"/>
            </a:xfrm>
            <a:prstGeom prst="straightConnector1">
              <a:avLst/>
            </a:prstGeom>
            <a:noFill/>
            <a:ln w="28575" cap="flat" cmpd="sng">
              <a:solidFill>
                <a:srgbClr val="FFFFFF"/>
              </a:solidFill>
              <a:prstDash val="solid"/>
              <a:round/>
              <a:headEnd type="none" w="med" len="med"/>
              <a:tailEnd type="stealth" w="lg" len="lg"/>
            </a:ln>
          </p:spPr>
        </p:cxnSp>
        <p:sp>
          <p:nvSpPr>
            <p:cNvPr id="20" name="Shape 627"/>
            <p:cNvSpPr txBox="1"/>
            <p:nvPr/>
          </p:nvSpPr>
          <p:spPr>
            <a:xfrm>
              <a:off x="6242345" y="1493674"/>
              <a:ext cx="541083" cy="246219"/>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lt2"/>
                </a:buClr>
                <a:buSzPct val="25000"/>
                <a:buFont typeface="Arial"/>
                <a:buNone/>
              </a:pPr>
              <a:r>
                <a:rPr lang="en-US" sz="1200" dirty="0">
                  <a:solidFill>
                    <a:srgbClr val="FFFFFF"/>
                  </a:solidFill>
                  <a:latin typeface="+mn-lt"/>
                  <a:ea typeface="Arial"/>
                  <a:cs typeface="Arial"/>
                  <a:sym typeface="Arial"/>
                  <a:rtl val="0"/>
                </a:rPr>
                <a:t>C</a:t>
              </a:r>
              <a:r>
                <a:rPr lang="en-US" sz="1200" b="0" i="0" u="none" strike="noStrike" cap="none" baseline="0" dirty="0" smtClean="0">
                  <a:solidFill>
                    <a:srgbClr val="FFFFFF"/>
                  </a:solidFill>
                  <a:latin typeface="+mn-lt"/>
                  <a:ea typeface="Arial"/>
                  <a:cs typeface="Arial"/>
                  <a:sym typeface="Arial"/>
                  <a:rtl val="0"/>
                </a:rPr>
                <a:t>reate</a:t>
              </a:r>
              <a:endParaRPr lang="en-US" sz="1200" b="0" i="0" u="none" strike="noStrike" cap="none" baseline="0" dirty="0">
                <a:solidFill>
                  <a:srgbClr val="FFFFFF"/>
                </a:solidFill>
                <a:latin typeface="+mn-lt"/>
                <a:ea typeface="Arial"/>
                <a:cs typeface="Arial"/>
                <a:sym typeface="Arial"/>
                <a:rtl val="0"/>
              </a:endParaRPr>
            </a:p>
          </p:txBody>
        </p:sp>
        <p:cxnSp>
          <p:nvCxnSpPr>
            <p:cNvPr id="21" name="Shape 631"/>
            <p:cNvCxnSpPr>
              <a:endCxn id="12" idx="2"/>
            </p:cNvCxnSpPr>
            <p:nvPr/>
          </p:nvCxnSpPr>
          <p:spPr>
            <a:xfrm flipV="1">
              <a:off x="7064115" y="2144233"/>
              <a:ext cx="675001" cy="749007"/>
            </a:xfrm>
            <a:prstGeom prst="straightConnector1">
              <a:avLst/>
            </a:prstGeom>
            <a:noFill/>
            <a:ln w="28575" cap="flat" cmpd="sng">
              <a:solidFill>
                <a:srgbClr val="FFFFFF"/>
              </a:solidFill>
              <a:prstDash val="solid"/>
              <a:round/>
              <a:headEnd type="none" w="med" len="med"/>
              <a:tailEnd type="stealth" w="lg" len="lg"/>
            </a:ln>
          </p:spPr>
        </p:cxnSp>
        <p:sp>
          <p:nvSpPr>
            <p:cNvPr id="22" name="Shape 632"/>
            <p:cNvSpPr txBox="1"/>
            <p:nvPr/>
          </p:nvSpPr>
          <p:spPr>
            <a:xfrm>
              <a:off x="6799463" y="2351050"/>
              <a:ext cx="633818" cy="246219"/>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lt2"/>
                </a:buClr>
                <a:buSzPct val="25000"/>
                <a:buFont typeface="Arial"/>
                <a:buNone/>
              </a:pPr>
              <a:r>
                <a:rPr lang="en-US" sz="1200" dirty="0">
                  <a:solidFill>
                    <a:srgbClr val="FFFFFF"/>
                  </a:solidFill>
                  <a:latin typeface="+mn-lt"/>
                  <a:ea typeface="Arial"/>
                  <a:cs typeface="Arial"/>
                  <a:sym typeface="Arial"/>
                  <a:rtl val="0"/>
                </a:rPr>
                <a:t>C</a:t>
              </a:r>
              <a:r>
                <a:rPr lang="en-US" sz="1200" b="0" i="0" u="none" strike="noStrike" cap="none" baseline="0" dirty="0" smtClean="0">
                  <a:solidFill>
                    <a:srgbClr val="FFFFFF"/>
                  </a:solidFill>
                  <a:latin typeface="+mn-lt"/>
                  <a:ea typeface="Arial"/>
                  <a:cs typeface="Arial"/>
                  <a:sym typeface="Arial"/>
                  <a:rtl val="0"/>
                </a:rPr>
                <a:t>onnect</a:t>
              </a:r>
              <a:endParaRPr lang="en-US" sz="1200" b="0" i="0" u="none" strike="noStrike" cap="none" baseline="0" dirty="0">
                <a:solidFill>
                  <a:srgbClr val="FFFFFF"/>
                </a:solidFill>
                <a:latin typeface="+mn-lt"/>
                <a:ea typeface="Arial"/>
                <a:cs typeface="Arial"/>
                <a:sym typeface="Arial"/>
                <a:rtl val="0"/>
              </a:endParaRPr>
            </a:p>
          </p:txBody>
        </p:sp>
        <p:sp>
          <p:nvSpPr>
            <p:cNvPr id="23" name="Shape 629"/>
            <p:cNvSpPr txBox="1"/>
            <p:nvPr/>
          </p:nvSpPr>
          <p:spPr>
            <a:xfrm>
              <a:off x="5667758" y="2349434"/>
              <a:ext cx="427120" cy="246119"/>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lt2"/>
                </a:buClr>
                <a:buSzPct val="25000"/>
                <a:buFont typeface="Arial"/>
                <a:buNone/>
              </a:pPr>
              <a:r>
                <a:rPr lang="en-US" sz="1200" dirty="0">
                  <a:solidFill>
                    <a:srgbClr val="FFFFFF"/>
                  </a:solidFill>
                  <a:latin typeface="+mn-lt"/>
                  <a:ea typeface="Arial"/>
                  <a:cs typeface="Arial"/>
                  <a:sym typeface="Arial"/>
                  <a:rtl val="0"/>
                </a:rPr>
                <a:t>B</a:t>
              </a:r>
              <a:r>
                <a:rPr lang="en-US" sz="1200" b="0" i="0" u="none" strike="noStrike" cap="none" baseline="0" dirty="0" smtClean="0">
                  <a:solidFill>
                    <a:srgbClr val="FFFFFF"/>
                  </a:solidFill>
                  <a:latin typeface="+mn-lt"/>
                  <a:ea typeface="Arial"/>
                  <a:cs typeface="Arial"/>
                  <a:sym typeface="Arial"/>
                  <a:rtl val="0"/>
                </a:rPr>
                <a:t>ind</a:t>
              </a:r>
              <a:endParaRPr lang="en-US" sz="1200" b="0" i="0" u="none" strike="noStrike" cap="none" baseline="0" dirty="0">
                <a:solidFill>
                  <a:srgbClr val="FFFFFF"/>
                </a:solidFill>
                <a:latin typeface="+mn-lt"/>
                <a:ea typeface="Arial"/>
                <a:cs typeface="Arial"/>
                <a:sym typeface="Arial"/>
                <a:rtl val="0"/>
              </a:endParaRPr>
            </a:p>
          </p:txBody>
        </p:sp>
        <p:cxnSp>
          <p:nvCxnSpPr>
            <p:cNvPr id="4" name="Shape 628"/>
            <p:cNvCxnSpPr/>
            <p:nvPr/>
          </p:nvCxnSpPr>
          <p:spPr>
            <a:xfrm>
              <a:off x="5314116" y="2140894"/>
              <a:ext cx="780762" cy="1154716"/>
            </a:xfrm>
            <a:prstGeom prst="straightConnector1">
              <a:avLst/>
            </a:prstGeom>
            <a:noFill/>
            <a:ln w="28575" cap="flat" cmpd="sng">
              <a:solidFill>
                <a:schemeClr val="bg1"/>
              </a:solidFill>
              <a:prstDash val="solid"/>
              <a:round/>
              <a:headEnd type="none" w="med" len="med"/>
              <a:tailEnd type="stealth" w="lg" len="lg"/>
            </a:ln>
          </p:spPr>
        </p:cxnSp>
      </p:grpSp>
    </p:spTree>
    <p:extLst>
      <p:ext uri="{BB962C8B-B14F-4D97-AF65-F5344CB8AC3E}">
        <p14:creationId xmlns:p14="http://schemas.microsoft.com/office/powerpoint/2010/main" val="5051581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Creating</a:t>
            </a:r>
            <a:r>
              <a:rPr lang="en-US" dirty="0"/>
              <a:t> </a:t>
            </a:r>
            <a:r>
              <a:rPr lang="en-US" sz="2800" dirty="0">
                <a:solidFill>
                  <a:srgbClr val="2C95DD"/>
                </a:solidFill>
              </a:rPr>
              <a:t>and Binding a Service</a:t>
            </a:r>
          </a:p>
        </p:txBody>
      </p:sp>
      <p:sp>
        <p:nvSpPr>
          <p:cNvPr id="4" name="Rounded Rectangle 3"/>
          <p:cNvSpPr/>
          <p:nvPr/>
        </p:nvSpPr>
        <p:spPr>
          <a:xfrm>
            <a:off x="1981201" y="1276349"/>
            <a:ext cx="3276600"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6" name="Rectangle 5"/>
          <p:cNvSpPr/>
          <p:nvPr/>
        </p:nvSpPr>
        <p:spPr>
          <a:xfrm>
            <a:off x="2422396" y="3823960"/>
            <a:ext cx="2720673" cy="646331"/>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Cloud Foundry</a:t>
            </a:r>
          </a:p>
          <a:p>
            <a:pPr algn="r" fontAlgn="auto">
              <a:spcBef>
                <a:spcPts val="0"/>
              </a:spcBef>
              <a:spcAft>
                <a:spcPts val="0"/>
              </a:spcAft>
            </a:pPr>
            <a:r>
              <a:rPr lang="en-US" dirty="0" smtClean="0">
                <a:solidFill>
                  <a:prstClr val="black"/>
                </a:solidFill>
                <a:latin typeface="Calibri"/>
              </a:rPr>
              <a:t>Elastic Runtime</a:t>
            </a:r>
            <a:endParaRPr lang="en-US" dirty="0">
              <a:solidFill>
                <a:prstClr val="black"/>
              </a:solidFill>
              <a:latin typeface="Calibri"/>
            </a:endParaRP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2831917" y="1437660"/>
            <a:ext cx="2273483"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114800"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042712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wipe(left)">
                                      <p:cBhvr>
                                        <p:cTn id="33" dur="500"/>
                                        <p:tgtEl>
                                          <p:spTgt spid="66"/>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childTnLst>
                          </p:cTn>
                        </p:par>
                        <p:par>
                          <p:cTn id="43" fill="hold">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right)">
                                      <p:cBhvr>
                                        <p:cTn id="46" dur="500"/>
                                        <p:tgtEl>
                                          <p:spTgt spid="57"/>
                                        </p:tgtEl>
                                      </p:cBhvr>
                                    </p:animEffect>
                                  </p:childTnLst>
                                </p:cTn>
                              </p:par>
                            </p:childTnLst>
                          </p:cTn>
                        </p:par>
                        <p:par>
                          <p:cTn id="47" fill="hold">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right)">
                                      <p:cBhvr>
                                        <p:cTn id="50" dur="5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down)">
                                      <p:cBhvr>
                                        <p:cTn id="55" dur="500"/>
                                        <p:tgtEl>
                                          <p:spTgt spid="68"/>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right)">
                                      <p:cBhvr>
                                        <p:cTn id="6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a:solidFill>
                  <a:srgbClr val="2C95DD"/>
                </a:solidFill>
              </a:rPr>
              <a:t>Pivotal</a:t>
            </a:r>
            <a:r>
              <a:rPr lang="en-US" dirty="0" smtClean="0"/>
              <a:t> </a:t>
            </a:r>
            <a:r>
              <a:rPr lang="en-US" sz="2800" dirty="0">
                <a:solidFill>
                  <a:srgbClr val="2C95DD"/>
                </a:solidFill>
              </a:rPr>
              <a:t>Cloud Foundry Services</a:t>
            </a:r>
          </a:p>
        </p:txBody>
      </p:sp>
      <p:sp>
        <p:nvSpPr>
          <p:cNvPr id="6" name="Content Placeholder 5"/>
          <p:cNvSpPr>
            <a:spLocks noGrp="1"/>
          </p:cNvSpPr>
          <p:nvPr>
            <p:ph sz="quarter" idx="4294967295"/>
          </p:nvPr>
        </p:nvSpPr>
        <p:spPr>
          <a:xfrm>
            <a:off x="3667760" y="1037696"/>
            <a:ext cx="5387277" cy="3382962"/>
          </a:xfrm>
          <a:prstGeom prst="rect">
            <a:avLst/>
          </a:prstGeom>
        </p:spPr>
        <p:txBody>
          <a:bodyPr/>
          <a:lstStyle/>
          <a:p>
            <a:pPr marL="285750" indent="-285750">
              <a:spcAft>
                <a:spcPts val="600"/>
              </a:spcAft>
              <a:buClr>
                <a:schemeClr val="bg2"/>
              </a:buClr>
              <a:buFont typeface="Arial"/>
              <a:buChar char="•"/>
            </a:pPr>
            <a:r>
              <a:rPr lang="en-US" sz="1800" dirty="0" smtClean="0">
                <a:solidFill>
                  <a:srgbClr val="FFFFFF"/>
                </a:solidFill>
              </a:rPr>
              <a:t>Operated </a:t>
            </a:r>
            <a:r>
              <a:rPr lang="en-US" sz="1800" dirty="0">
                <a:solidFill>
                  <a:srgbClr val="FFFFFF"/>
                </a:solidFill>
              </a:rPr>
              <a:t>‘as a Service</a:t>
            </a:r>
            <a:r>
              <a:rPr lang="en-US" sz="1800" dirty="0" smtClean="0">
                <a:solidFill>
                  <a:srgbClr val="FFFFFF"/>
                </a:solidFill>
              </a:rPr>
              <a:t>’</a:t>
            </a:r>
            <a:endParaRPr lang="en-US" sz="1800" dirty="0">
              <a:solidFill>
                <a:srgbClr val="FFFFFF"/>
              </a:solidFill>
            </a:endParaRPr>
          </a:p>
          <a:p>
            <a:pPr marL="285750" indent="-285750">
              <a:spcAft>
                <a:spcPts val="600"/>
              </a:spcAft>
              <a:buClr>
                <a:schemeClr val="bg2"/>
              </a:buClr>
              <a:buFont typeface="Arial"/>
              <a:buChar char="•"/>
            </a:pPr>
            <a:r>
              <a:rPr lang="en-US" sz="1800" dirty="0" smtClean="0">
                <a:solidFill>
                  <a:srgbClr val="FFFFFF"/>
                </a:solidFill>
              </a:rPr>
              <a:t>Configured </a:t>
            </a:r>
            <a:r>
              <a:rPr lang="en-US" sz="1800" dirty="0">
                <a:solidFill>
                  <a:srgbClr val="FFFFFF"/>
                </a:solidFill>
              </a:rPr>
              <a:t>and integrated </a:t>
            </a:r>
            <a:r>
              <a:rPr lang="en-US" sz="1800" dirty="0" smtClean="0">
                <a:solidFill>
                  <a:srgbClr val="FFFFFF"/>
                </a:solidFill>
              </a:rPr>
              <a:t>to enable </a:t>
            </a:r>
            <a:r>
              <a:rPr lang="en-US" sz="1800" dirty="0">
                <a:solidFill>
                  <a:srgbClr val="FFFFFF"/>
                </a:solidFill>
              </a:rPr>
              <a:t>p</a:t>
            </a:r>
            <a:r>
              <a:rPr lang="en-US" sz="1800" dirty="0" smtClean="0">
                <a:solidFill>
                  <a:srgbClr val="FFFFFF"/>
                </a:solidFill>
              </a:rPr>
              <a:t>ush </a:t>
            </a:r>
            <a:r>
              <a:rPr lang="en-US" sz="1800" dirty="0">
                <a:solidFill>
                  <a:srgbClr val="FFFFFF"/>
                </a:solidFill>
              </a:rPr>
              <a:t>button deployment </a:t>
            </a:r>
            <a:endParaRPr lang="en-US" sz="1800" dirty="0" smtClean="0">
              <a:solidFill>
                <a:srgbClr val="FFFFFF"/>
              </a:solidFill>
            </a:endParaRPr>
          </a:p>
          <a:p>
            <a:pPr marL="285750" indent="-285750">
              <a:spcAft>
                <a:spcPts val="600"/>
              </a:spcAft>
              <a:buClr>
                <a:schemeClr val="bg2"/>
              </a:buClr>
              <a:buFont typeface="Arial"/>
              <a:buChar char="•"/>
            </a:pPr>
            <a:r>
              <a:rPr lang="en-US" sz="1800" dirty="0" smtClean="0">
                <a:solidFill>
                  <a:srgbClr val="FFFFFF"/>
                </a:solidFill>
              </a:rPr>
              <a:t>Full </a:t>
            </a:r>
            <a:r>
              <a:rPr lang="en-US" sz="1800" dirty="0">
                <a:solidFill>
                  <a:srgbClr val="FFFFFF"/>
                </a:solidFill>
              </a:rPr>
              <a:t>lifecycle management </a:t>
            </a:r>
            <a:r>
              <a:rPr lang="en-US" sz="1800" dirty="0" smtClean="0">
                <a:solidFill>
                  <a:srgbClr val="FFFFFF"/>
                </a:solidFill>
              </a:rPr>
              <a:t>- </a:t>
            </a:r>
            <a:r>
              <a:rPr lang="en-US" sz="1800" dirty="0">
                <a:solidFill>
                  <a:srgbClr val="FFFFFF"/>
                </a:solidFill>
              </a:rPr>
              <a:t>software updates and </a:t>
            </a:r>
            <a:r>
              <a:rPr lang="en-US" sz="1800" dirty="0" smtClean="0">
                <a:solidFill>
                  <a:srgbClr val="FFFFFF"/>
                </a:solidFill>
              </a:rPr>
              <a:t>patching</a:t>
            </a:r>
            <a:r>
              <a:rPr lang="en-US" sz="1800" dirty="0">
                <a:solidFill>
                  <a:srgbClr val="FFFFFF"/>
                </a:solidFill>
              </a:rPr>
              <a:t> </a:t>
            </a:r>
            <a:endParaRPr lang="en-US" sz="1800" dirty="0" smtClean="0">
              <a:solidFill>
                <a:srgbClr val="FFFFFF"/>
              </a:solidFill>
            </a:endParaRPr>
          </a:p>
          <a:p>
            <a:pPr marL="285750" indent="-285750">
              <a:spcAft>
                <a:spcPts val="600"/>
              </a:spcAft>
              <a:buClr>
                <a:schemeClr val="bg2"/>
              </a:buClr>
              <a:buFont typeface="Arial"/>
              <a:buChar char="•"/>
            </a:pPr>
            <a:r>
              <a:rPr lang="en-US" sz="1800" dirty="0" smtClean="0">
                <a:solidFill>
                  <a:srgbClr val="FFFFFF"/>
                </a:solidFill>
              </a:rPr>
              <a:t>Bind </a:t>
            </a:r>
            <a:r>
              <a:rPr lang="en-US" sz="1800" dirty="0">
                <a:solidFill>
                  <a:srgbClr val="FFFFFF"/>
                </a:solidFill>
              </a:rPr>
              <a:t>to </a:t>
            </a:r>
            <a:r>
              <a:rPr lang="en-US" sz="1800" dirty="0" smtClean="0">
                <a:solidFill>
                  <a:srgbClr val="FFFFFF"/>
                </a:solidFill>
              </a:rPr>
              <a:t>apps </a:t>
            </a:r>
            <a:r>
              <a:rPr lang="en-US" sz="1800" dirty="0">
                <a:solidFill>
                  <a:srgbClr val="FFFFFF"/>
                </a:solidFill>
              </a:rPr>
              <a:t>through an easy-to-use </a:t>
            </a:r>
            <a:r>
              <a:rPr lang="en-US" sz="1800" dirty="0" smtClean="0">
                <a:solidFill>
                  <a:srgbClr val="FFFFFF"/>
                </a:solidFill>
              </a:rPr>
              <a:t>interface</a:t>
            </a:r>
          </a:p>
          <a:p>
            <a:pPr marL="285750" indent="-285750">
              <a:spcAft>
                <a:spcPts val="600"/>
              </a:spcAft>
              <a:buClr>
                <a:schemeClr val="bg2"/>
              </a:buClr>
              <a:buFont typeface="Arial"/>
              <a:buChar char="•"/>
            </a:pPr>
            <a:r>
              <a:rPr lang="en-US" sz="1800" dirty="0" smtClean="0">
                <a:solidFill>
                  <a:srgbClr val="FFFFFF"/>
                </a:solidFill>
              </a:rPr>
              <a:t>Common view into access control and audit trails across a breadth of services</a:t>
            </a:r>
            <a:endParaRPr lang="en-US" sz="1800" dirty="0">
              <a:solidFill>
                <a:srgbClr val="FFFFFF"/>
              </a:solidFill>
            </a:endParaRPr>
          </a:p>
        </p:txBody>
      </p:sp>
      <p:pic>
        <p:nvPicPr>
          <p:cNvPr id="3" name="Picture 2" descr="MP900431025.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6240" y="1219200"/>
            <a:ext cx="2984984" cy="2908300"/>
          </a:xfrm>
          <a:prstGeom prst="rect">
            <a:avLst/>
          </a:prstGeom>
        </p:spPr>
      </p:pic>
      <p:sp>
        <p:nvSpPr>
          <p:cNvPr id="5" name="TextBox 4"/>
          <p:cNvSpPr txBox="1"/>
          <p:nvPr/>
        </p:nvSpPr>
        <p:spPr>
          <a:xfrm rot="20090672">
            <a:off x="1221627" y="2574816"/>
            <a:ext cx="1033256" cy="523220"/>
          </a:xfrm>
          <a:prstGeom prst="rect">
            <a:avLst/>
          </a:prstGeom>
          <a:noFill/>
          <a:ln w="57150" cmpd="sng">
            <a:solidFill>
              <a:srgbClr val="FF0000"/>
            </a:solidFill>
          </a:ln>
        </p:spPr>
        <p:txBody>
          <a:bodyPr wrap="none" rtlCol="0">
            <a:spAutoFit/>
          </a:bodyPr>
          <a:lstStyle/>
          <a:p>
            <a:pPr algn="ctr"/>
            <a:r>
              <a:rPr lang="en-US" sz="2800" dirty="0" smtClean="0">
                <a:solidFill>
                  <a:srgbClr val="FF0000"/>
                </a:solidFill>
                <a:latin typeface="Stencil"/>
                <a:cs typeface="Stencil"/>
              </a:rPr>
              <a:t>EASY</a:t>
            </a:r>
          </a:p>
        </p:txBody>
      </p:sp>
    </p:spTree>
    <p:extLst>
      <p:ext uri="{BB962C8B-B14F-4D97-AF65-F5344CB8AC3E}">
        <p14:creationId xmlns:p14="http://schemas.microsoft.com/office/powerpoint/2010/main" val="13145022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PCF</a:t>
            </a:r>
            <a:r>
              <a:rPr lang="en-US" dirty="0" smtClean="0"/>
              <a:t> </a:t>
            </a:r>
            <a:r>
              <a:rPr lang="en-US" sz="2800" dirty="0">
                <a:solidFill>
                  <a:srgbClr val="2C95DD"/>
                </a:solidFill>
              </a:rPr>
              <a:t>Marketplace</a:t>
            </a:r>
          </a:p>
        </p:txBody>
      </p:sp>
      <p:pic>
        <p:nvPicPr>
          <p:cNvPr id="4" name="Picture 3" descr="Services.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88766" y="903110"/>
            <a:ext cx="4002341" cy="3019136"/>
          </a:xfrm>
          <a:prstGeom prst="rect">
            <a:avLst/>
          </a:prstGeom>
        </p:spPr>
      </p:pic>
      <p:pic>
        <p:nvPicPr>
          <p:cNvPr id="3" name="Picture 2" descr="ServicesMarketplace.tif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39002" y="2116038"/>
            <a:ext cx="4029388" cy="2503045"/>
          </a:xfrm>
          <a:prstGeom prst="rect">
            <a:avLst/>
          </a:prstGeom>
        </p:spPr>
      </p:pic>
      <p:sp>
        <p:nvSpPr>
          <p:cNvPr id="6" name="Text Placeholder 2"/>
          <p:cNvSpPr txBox="1">
            <a:spLocks/>
          </p:cNvSpPr>
          <p:nvPr/>
        </p:nvSpPr>
        <p:spPr>
          <a:xfrm>
            <a:off x="194493" y="1137100"/>
            <a:ext cx="4244510" cy="3393599"/>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indent="-342900">
              <a:spcAft>
                <a:spcPts val="600"/>
              </a:spcAft>
              <a:buClr>
                <a:schemeClr val="bg2"/>
              </a:buClr>
              <a:buSzPct val="100000"/>
              <a:buFont typeface="Arial"/>
              <a:buChar char="•"/>
            </a:pPr>
            <a:r>
              <a:rPr lang="en-US" sz="2400" dirty="0" smtClean="0">
                <a:solidFill>
                  <a:srgbClr val="FFFFFF"/>
                </a:solidFill>
              </a:rPr>
              <a:t>Broad Services Ecosystem</a:t>
            </a:r>
          </a:p>
          <a:p>
            <a:pPr marL="342900" indent="-342900">
              <a:spcAft>
                <a:spcPts val="600"/>
              </a:spcAft>
              <a:buClr>
                <a:schemeClr val="bg2"/>
              </a:buClr>
              <a:buSzPct val="100000"/>
              <a:buFont typeface="Arial"/>
              <a:buChar char="•"/>
            </a:pPr>
            <a:r>
              <a:rPr lang="en-US" sz="2400" dirty="0" smtClean="0">
                <a:solidFill>
                  <a:srgbClr val="FFFFFF"/>
                </a:solidFill>
              </a:rPr>
              <a:t>Easy accessibility</a:t>
            </a:r>
            <a:endParaRPr lang="en-US" sz="2400" dirty="0">
              <a:solidFill>
                <a:srgbClr val="FFFFFF"/>
              </a:solidFill>
            </a:endParaRPr>
          </a:p>
          <a:p>
            <a:pPr marL="342900" indent="-342900">
              <a:spcAft>
                <a:spcPts val="600"/>
              </a:spcAft>
              <a:buClr>
                <a:schemeClr val="bg2"/>
              </a:buClr>
              <a:buSzPct val="100000"/>
              <a:buFont typeface="Arial"/>
              <a:buChar char="•"/>
            </a:pPr>
            <a:r>
              <a:rPr lang="en-US" sz="2400" dirty="0" smtClean="0">
                <a:solidFill>
                  <a:srgbClr val="FFFFFF"/>
                </a:solidFill>
              </a:rPr>
              <a:t>Quick, self-provisioning</a:t>
            </a:r>
            <a:endParaRPr lang="en-US" sz="2400" dirty="0">
              <a:solidFill>
                <a:srgbClr val="FFFFFF"/>
              </a:solidFill>
            </a:endParaRPr>
          </a:p>
        </p:txBody>
      </p:sp>
      <p:pic>
        <p:nvPicPr>
          <p:cNvPr id="7" name="Picture 6" descr="Screen Shot 2015-08-10 at 2.37.24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7082" y="716864"/>
            <a:ext cx="2732931" cy="2069658"/>
          </a:xfrm>
          <a:prstGeom prst="rect">
            <a:avLst/>
          </a:prstGeom>
        </p:spPr>
      </p:pic>
    </p:spTree>
    <p:extLst>
      <p:ext uri="{BB962C8B-B14F-4D97-AF65-F5344CB8AC3E}">
        <p14:creationId xmlns:p14="http://schemas.microsoft.com/office/powerpoint/2010/main" val="105740266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711" y="325437"/>
            <a:ext cx="8674857" cy="460374"/>
          </a:xfrm>
        </p:spPr>
        <p:txBody>
          <a:bodyPr/>
          <a:lstStyle/>
          <a:p>
            <a:r>
              <a:rPr lang="en-US" sz="2800" dirty="0">
                <a:solidFill>
                  <a:srgbClr val="2C95DD"/>
                </a:solidFill>
              </a:rPr>
              <a:t>BDS</a:t>
            </a:r>
            <a:r>
              <a:rPr lang="en-US" sz="2800" dirty="0" smtClean="0"/>
              <a:t> </a:t>
            </a:r>
            <a:r>
              <a:rPr lang="en-US" sz="2800" dirty="0">
                <a:solidFill>
                  <a:srgbClr val="2C95DD"/>
                </a:solidFill>
              </a:rPr>
              <a:t>Vision: Make all data products cloud-ready.</a:t>
            </a:r>
          </a:p>
        </p:txBody>
      </p:sp>
      <p:pic>
        <p:nvPicPr>
          <p:cNvPr id="6" name="Picture 5"/>
          <p:cNvPicPr>
            <a:picLocks noChangeAspect="1"/>
          </p:cNvPicPr>
          <p:nvPr/>
        </p:nvPicPr>
        <p:blipFill rotWithShape="1">
          <a:blip r:embed="rId2" cstate="screen">
            <a:extLst>
              <a:ext uri="{28A0092B-C50C-407E-A947-70E740481C1C}">
                <a14:useLocalDpi xmlns:a14="http://schemas.microsoft.com/office/drawing/2010/main"/>
              </a:ext>
            </a:extLst>
          </a:blip>
          <a:srcRect t="10524"/>
          <a:stretch/>
        </p:blipFill>
        <p:spPr>
          <a:xfrm>
            <a:off x="4674552" y="989184"/>
            <a:ext cx="4263462" cy="3916736"/>
          </a:xfrm>
          <a:prstGeom prst="rect">
            <a:avLst/>
          </a:prstGeom>
        </p:spPr>
      </p:pic>
      <p:sp>
        <p:nvSpPr>
          <p:cNvPr id="3" name="TextBox 2"/>
          <p:cNvSpPr txBox="1"/>
          <p:nvPr/>
        </p:nvSpPr>
        <p:spPr>
          <a:xfrm>
            <a:off x="363799" y="985520"/>
            <a:ext cx="3096170" cy="1938992"/>
          </a:xfrm>
          <a:prstGeom prst="rect">
            <a:avLst/>
          </a:prstGeom>
          <a:solidFill>
            <a:schemeClr val="tx2">
              <a:lumMod val="50000"/>
            </a:schemeClr>
          </a:solidFill>
        </p:spPr>
        <p:txBody>
          <a:bodyPr wrap="none" rtlCol="0">
            <a:spAutoFit/>
          </a:bodyPr>
          <a:lstStyle/>
          <a:p>
            <a:r>
              <a:rPr lang="en-US" sz="4000" dirty="0" smtClean="0">
                <a:solidFill>
                  <a:srgbClr val="FFFFFF"/>
                </a:solidFill>
              </a:rPr>
              <a:t>Open.</a:t>
            </a:r>
          </a:p>
          <a:p>
            <a:r>
              <a:rPr lang="en-US" sz="4000" dirty="0" smtClean="0">
                <a:solidFill>
                  <a:srgbClr val="FFFFFF"/>
                </a:solidFill>
              </a:rPr>
              <a:t>Agile.</a:t>
            </a:r>
          </a:p>
          <a:p>
            <a:r>
              <a:rPr lang="en-US" sz="4000" dirty="0" smtClean="0">
                <a:solidFill>
                  <a:srgbClr val="FFFFFF"/>
                </a:solidFill>
              </a:rPr>
              <a:t>Cloud-ready.</a:t>
            </a:r>
          </a:p>
        </p:txBody>
      </p:sp>
      <p:sp>
        <p:nvSpPr>
          <p:cNvPr id="4" name="Frame 3"/>
          <p:cNvSpPr/>
          <p:nvPr/>
        </p:nvSpPr>
        <p:spPr>
          <a:xfrm>
            <a:off x="4775200" y="3383280"/>
            <a:ext cx="4064000" cy="1127760"/>
          </a:xfrm>
          <a:prstGeom prst="frame">
            <a:avLst>
              <a:gd name="adj1" fmla="val 7283"/>
            </a:avLst>
          </a:prstGeom>
          <a:solidFill>
            <a:schemeClr val="accent3"/>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346371" y="3108960"/>
            <a:ext cx="4308793" cy="738664"/>
          </a:xfrm>
          <a:prstGeom prst="rect">
            <a:avLst/>
          </a:prstGeom>
          <a:noFill/>
        </p:spPr>
        <p:txBody>
          <a:bodyPr wrap="square" rtlCol="0">
            <a:spAutoFit/>
          </a:bodyPr>
          <a:lstStyle/>
          <a:p>
            <a:r>
              <a:rPr lang="en-US" b="1" dirty="0" smtClean="0">
                <a:solidFill>
                  <a:srgbClr val="FFFFFF"/>
                </a:solidFill>
              </a:rPr>
              <a:t>Pivotal BDS on PCF</a:t>
            </a:r>
          </a:p>
          <a:p>
            <a:pPr marL="285750" indent="-285750">
              <a:buFont typeface="Wingdings" charset="2"/>
              <a:buChar char="ü"/>
            </a:pPr>
            <a:r>
              <a:rPr lang="en-US" b="1" dirty="0" smtClean="0">
                <a:solidFill>
                  <a:srgbClr val="FFFFFF"/>
                </a:solidFill>
              </a:rPr>
              <a:t>Production:</a:t>
            </a:r>
            <a:r>
              <a:rPr lang="en-US" dirty="0" smtClean="0">
                <a:solidFill>
                  <a:srgbClr val="FFFFFF"/>
                </a:solidFill>
              </a:rPr>
              <a:t> </a:t>
            </a:r>
            <a:r>
              <a:rPr lang="en-US" dirty="0" err="1" smtClean="0">
                <a:solidFill>
                  <a:srgbClr val="FFFFFF"/>
                </a:solidFill>
              </a:rPr>
              <a:t>RabbitMQ</a:t>
            </a:r>
            <a:r>
              <a:rPr lang="en-US" dirty="0" smtClean="0">
                <a:solidFill>
                  <a:srgbClr val="FFFFFF"/>
                </a:solidFill>
              </a:rPr>
              <a:t>, </a:t>
            </a:r>
            <a:r>
              <a:rPr lang="en-US" dirty="0" err="1" smtClean="0">
                <a:solidFill>
                  <a:srgbClr val="FFFFFF"/>
                </a:solidFill>
              </a:rPr>
              <a:t>Redis</a:t>
            </a:r>
            <a:r>
              <a:rPr lang="en-US" dirty="0" smtClean="0">
                <a:solidFill>
                  <a:srgbClr val="FFFFFF"/>
                </a:solidFill>
              </a:rPr>
              <a:t>, </a:t>
            </a:r>
            <a:r>
              <a:rPr lang="en-US" dirty="0" err="1" smtClean="0">
                <a:solidFill>
                  <a:srgbClr val="FFFFFF"/>
                </a:solidFill>
              </a:rPr>
              <a:t>GemFire</a:t>
            </a:r>
            <a:r>
              <a:rPr lang="en-US" dirty="0" smtClean="0">
                <a:solidFill>
                  <a:srgbClr val="FFFFFF"/>
                </a:solidFill>
              </a:rPr>
              <a:t>/Geode</a:t>
            </a:r>
          </a:p>
          <a:p>
            <a:pPr marL="285750" indent="-285750">
              <a:buFont typeface="Wingdings" charset="2"/>
              <a:buChar char="ü"/>
            </a:pPr>
            <a:r>
              <a:rPr lang="en-US" b="1" dirty="0" smtClean="0">
                <a:solidFill>
                  <a:srgbClr val="FFFFFF"/>
                </a:solidFill>
              </a:rPr>
              <a:t>Beta: </a:t>
            </a:r>
            <a:r>
              <a:rPr lang="en-US" dirty="0" err="1" smtClean="0">
                <a:solidFill>
                  <a:srgbClr val="FFFFFF"/>
                </a:solidFill>
              </a:rPr>
              <a:t>PivotalHD</a:t>
            </a:r>
            <a:r>
              <a:rPr lang="en-US" dirty="0" smtClean="0">
                <a:solidFill>
                  <a:srgbClr val="FFFFFF"/>
                </a:solidFill>
              </a:rPr>
              <a:t> (includes HAWQ), Data Flow</a:t>
            </a:r>
          </a:p>
        </p:txBody>
      </p:sp>
    </p:spTree>
    <p:extLst>
      <p:ext uri="{BB962C8B-B14F-4D97-AF65-F5344CB8AC3E}">
        <p14:creationId xmlns:p14="http://schemas.microsoft.com/office/powerpoint/2010/main" val="1896928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heel(1)">
                                      <p:cBhvr>
                                        <p:cTn id="15" dur="20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0" end="0"/>
                                            </p:txEl>
                                          </p:spTgt>
                                        </p:tgtEl>
                                        <p:attrNameLst>
                                          <p:attrName>style.visibility</p:attrName>
                                        </p:attrNameLst>
                                      </p:cBhvr>
                                      <p:to>
                                        <p:strVal val="visible"/>
                                      </p:to>
                                    </p:set>
                                    <p:animEffect transition="in" filter="fade">
                                      <p:cBhvr>
                                        <p:cTn id="20" dur="500"/>
                                        <p:tgtEl>
                                          <p:spTgt spid="7">
                                            <p:txEl>
                                              <p:pRg st="0" end="0"/>
                                            </p:txEl>
                                          </p:spTgt>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fade">
                                      <p:cBhvr>
                                        <p:cTn id="24" dur="500"/>
                                        <p:tgtEl>
                                          <p:spTgt spid="7">
                                            <p:txEl>
                                              <p:pRg st="1" end="1"/>
                                            </p:txEl>
                                          </p:spTgt>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7">
                                            <p:txEl>
                                              <p:pRg st="2" end="2"/>
                                            </p:txEl>
                                          </p:spTgt>
                                        </p:tgtEl>
                                        <p:attrNameLst>
                                          <p:attrName>style.visibility</p:attrName>
                                        </p:attrNameLst>
                                      </p:cBhvr>
                                      <p:to>
                                        <p:strVal val="visible"/>
                                      </p:to>
                                    </p:set>
                                    <p:animEffect transition="in" filter="fade">
                                      <p:cBhvr>
                                        <p:cTn id="28"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idx="1"/>
          </p:nvPr>
        </p:nvSpPr>
        <p:spPr/>
        <p:txBody>
          <a:bodyPr/>
          <a:lstStyle/>
          <a:p>
            <a:r>
              <a:rPr lang="en-US" dirty="0">
                <a:solidFill>
                  <a:srgbClr val="FFFFFF"/>
                </a:solidFill>
              </a:rPr>
              <a:t>Relational </a:t>
            </a:r>
            <a:r>
              <a:rPr lang="en-US" dirty="0" smtClean="0">
                <a:solidFill>
                  <a:srgbClr val="FFFFFF"/>
                </a:solidFill>
              </a:rPr>
              <a:t>Database as a Service for Your Applications</a:t>
            </a:r>
            <a:endParaRPr lang="en-US" dirty="0">
              <a:solidFill>
                <a:srgbClr val="FFFFFF"/>
              </a:solidFill>
            </a:endParaRPr>
          </a:p>
          <a:p>
            <a:endParaRPr lang="en-US" dirty="0"/>
          </a:p>
        </p:txBody>
      </p:sp>
      <p:sp>
        <p:nvSpPr>
          <p:cNvPr id="2" name="Title 1"/>
          <p:cNvSpPr>
            <a:spLocks noGrp="1"/>
          </p:cNvSpPr>
          <p:nvPr>
            <p:ph type="title"/>
          </p:nvPr>
        </p:nvSpPr>
        <p:spPr/>
        <p:txBody>
          <a:bodyPr/>
          <a:lstStyle/>
          <a:p>
            <a:r>
              <a:rPr lang="en-US" sz="2800" dirty="0">
                <a:solidFill>
                  <a:srgbClr val="2C95DD"/>
                </a:solidFill>
              </a:rPr>
              <a:t>MySQL</a:t>
            </a:r>
            <a:r>
              <a:rPr lang="en-US" sz="2800" dirty="0"/>
              <a:t> </a:t>
            </a:r>
            <a:r>
              <a:rPr lang="en-US" sz="2800" dirty="0">
                <a:solidFill>
                  <a:srgbClr val="2C95DD"/>
                </a:solidFill>
              </a:rPr>
              <a:t>for Pivotal Cloud Foundry</a:t>
            </a:r>
          </a:p>
        </p:txBody>
      </p:sp>
      <p:sp>
        <p:nvSpPr>
          <p:cNvPr id="4" name="Content Placeholder 3"/>
          <p:cNvSpPr>
            <a:spLocks noGrp="1"/>
          </p:cNvSpPr>
          <p:nvPr>
            <p:ph sz="quarter" idx="4294967295"/>
          </p:nvPr>
        </p:nvSpPr>
        <p:spPr>
          <a:xfrm>
            <a:off x="176802" y="1419224"/>
            <a:ext cx="4257391" cy="3038475"/>
          </a:xfrm>
          <a:prstGeom prst="rect">
            <a:avLst/>
          </a:prstGeom>
        </p:spPr>
        <p:txBody>
          <a:bodyPr anchor="t"/>
          <a:lstStyle/>
          <a:p>
            <a:pPr marL="342900" indent="-342900">
              <a:spcBef>
                <a:spcPts val="0"/>
              </a:spcBef>
              <a:spcAft>
                <a:spcPts val="600"/>
              </a:spcAft>
              <a:buFont typeface="Arial"/>
              <a:buChar char="•"/>
            </a:pPr>
            <a:r>
              <a:rPr lang="en-US" sz="2000" dirty="0" smtClean="0">
                <a:solidFill>
                  <a:srgbClr val="FFFFFF"/>
                </a:solidFill>
              </a:rPr>
              <a:t>Minimized effort </a:t>
            </a:r>
            <a:r>
              <a:rPr lang="en-US" sz="2000" dirty="0">
                <a:solidFill>
                  <a:srgbClr val="FFFFFF"/>
                </a:solidFill>
              </a:rPr>
              <a:t>to create, configure</a:t>
            </a:r>
            <a:r>
              <a:rPr lang="en-US" sz="2000" dirty="0" smtClean="0">
                <a:solidFill>
                  <a:srgbClr val="FFFFFF"/>
                </a:solidFill>
              </a:rPr>
              <a:t>, and </a:t>
            </a:r>
            <a:r>
              <a:rPr lang="en-US" sz="2000" dirty="0">
                <a:solidFill>
                  <a:srgbClr val="FFFFFF"/>
                </a:solidFill>
              </a:rPr>
              <a:t>manage a MySQL </a:t>
            </a:r>
            <a:r>
              <a:rPr lang="en-US" sz="2000" dirty="0" smtClean="0">
                <a:solidFill>
                  <a:srgbClr val="FFFFFF"/>
                </a:solidFill>
              </a:rPr>
              <a:t>cluster</a:t>
            </a:r>
          </a:p>
          <a:p>
            <a:pPr marL="342900" indent="-342900">
              <a:spcBef>
                <a:spcPts val="0"/>
              </a:spcBef>
              <a:spcAft>
                <a:spcPts val="600"/>
              </a:spcAft>
              <a:buFont typeface="Arial"/>
              <a:buChar char="•"/>
            </a:pPr>
            <a:r>
              <a:rPr lang="en-US" sz="2000" dirty="0" smtClean="0">
                <a:solidFill>
                  <a:srgbClr val="FFFFFF"/>
                </a:solidFill>
              </a:rPr>
              <a:t>Multi</a:t>
            </a:r>
            <a:r>
              <a:rPr lang="en-US" sz="2000" dirty="0">
                <a:solidFill>
                  <a:srgbClr val="FFFFFF"/>
                </a:solidFill>
              </a:rPr>
              <a:t>-node </a:t>
            </a:r>
            <a:r>
              <a:rPr lang="en-US" sz="2000" dirty="0" smtClean="0">
                <a:solidFill>
                  <a:srgbClr val="FFFFFF"/>
                </a:solidFill>
              </a:rPr>
              <a:t>cluster</a:t>
            </a:r>
          </a:p>
          <a:p>
            <a:pPr marL="342900" indent="-342900">
              <a:spcBef>
                <a:spcPts val="0"/>
              </a:spcBef>
              <a:spcAft>
                <a:spcPts val="600"/>
              </a:spcAft>
              <a:buFont typeface="Arial"/>
              <a:buChar char="•"/>
            </a:pPr>
            <a:r>
              <a:rPr lang="en-US" sz="2000" dirty="0" smtClean="0">
                <a:solidFill>
                  <a:srgbClr val="FFFFFF"/>
                </a:solidFill>
              </a:rPr>
              <a:t>Data replication across nodes</a:t>
            </a:r>
          </a:p>
          <a:p>
            <a:pPr marL="342900" indent="-342900">
              <a:spcBef>
                <a:spcPts val="0"/>
              </a:spcBef>
              <a:spcAft>
                <a:spcPts val="600"/>
              </a:spcAft>
              <a:buFont typeface="Arial"/>
              <a:buChar char="•"/>
            </a:pPr>
            <a:r>
              <a:rPr lang="en-US" sz="2000" dirty="0" smtClean="0">
                <a:solidFill>
                  <a:srgbClr val="FFFFFF"/>
                </a:solidFill>
              </a:rPr>
              <a:t>Failover </a:t>
            </a:r>
            <a:r>
              <a:rPr lang="en-US" sz="2000" dirty="0">
                <a:solidFill>
                  <a:srgbClr val="FFFFFF"/>
                </a:solidFill>
              </a:rPr>
              <a:t>functionality ensures </a:t>
            </a:r>
            <a:r>
              <a:rPr lang="en-US" sz="2000" dirty="0" smtClean="0">
                <a:solidFill>
                  <a:srgbClr val="FFFFFF"/>
                </a:solidFill>
              </a:rPr>
              <a:t>app traffic only routed </a:t>
            </a:r>
            <a:r>
              <a:rPr lang="en-US" sz="2000" dirty="0">
                <a:solidFill>
                  <a:srgbClr val="FFFFFF"/>
                </a:solidFill>
              </a:rPr>
              <a:t>to healthy </a:t>
            </a:r>
            <a:r>
              <a:rPr lang="en-US" sz="2000" dirty="0" smtClean="0">
                <a:solidFill>
                  <a:srgbClr val="FFFFFF"/>
                </a:solidFill>
              </a:rPr>
              <a:t>nodes</a:t>
            </a:r>
            <a:endParaRPr lang="en-US" sz="2000" dirty="0">
              <a:solidFill>
                <a:srgbClr val="FFFFFF"/>
              </a:solidFill>
            </a:endParaRPr>
          </a:p>
        </p:txBody>
      </p:sp>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753088" y="9471"/>
            <a:ext cx="1102036" cy="988449"/>
          </a:xfrm>
          <a:prstGeom prst="rect">
            <a:avLst/>
          </a:prstGeom>
        </p:spPr>
      </p:pic>
      <p:pic>
        <p:nvPicPr>
          <p:cNvPr id="18" name="Picture 17"/>
          <p:cNvPicPr>
            <a:picLocks noChangeAspect="1"/>
          </p:cNvPicPr>
          <p:nvPr/>
        </p:nvPicPr>
        <p:blipFill>
          <a:blip r:embed="rId4"/>
          <a:stretch>
            <a:fillRect/>
          </a:stretch>
        </p:blipFill>
        <p:spPr>
          <a:xfrm>
            <a:off x="4434193" y="1681129"/>
            <a:ext cx="4709807" cy="2615259"/>
          </a:xfrm>
          <a:prstGeom prst="rect">
            <a:avLst/>
          </a:prstGeom>
        </p:spPr>
      </p:pic>
    </p:spTree>
    <p:extLst>
      <p:ext uri="{BB962C8B-B14F-4D97-AF65-F5344CB8AC3E}">
        <p14:creationId xmlns:p14="http://schemas.microsoft.com/office/powerpoint/2010/main" val="29792107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idx="1"/>
          </p:nvPr>
        </p:nvSpPr>
        <p:spPr/>
        <p:txBody>
          <a:bodyPr/>
          <a:lstStyle/>
          <a:p>
            <a:r>
              <a:rPr lang="en-US" dirty="0" smtClean="0">
                <a:solidFill>
                  <a:srgbClr val="FFFFFF"/>
                </a:solidFill>
              </a:rPr>
              <a:t>Advanced Key-Value Store and Cache as a Service</a:t>
            </a:r>
            <a:endParaRPr lang="en-US" dirty="0">
              <a:solidFill>
                <a:srgbClr val="FFFFFF"/>
              </a:solidFill>
            </a:endParaRPr>
          </a:p>
          <a:p>
            <a:endParaRPr lang="en-US" dirty="0">
              <a:solidFill>
                <a:srgbClr val="4D4D4D"/>
              </a:solidFill>
            </a:endParaRPr>
          </a:p>
          <a:p>
            <a:endParaRPr lang="en-US" dirty="0"/>
          </a:p>
        </p:txBody>
      </p:sp>
      <p:sp>
        <p:nvSpPr>
          <p:cNvPr id="2" name="Title 1"/>
          <p:cNvSpPr>
            <a:spLocks noGrp="1"/>
          </p:cNvSpPr>
          <p:nvPr>
            <p:ph type="title"/>
          </p:nvPr>
        </p:nvSpPr>
        <p:spPr/>
        <p:txBody>
          <a:bodyPr/>
          <a:lstStyle/>
          <a:p>
            <a:r>
              <a:rPr lang="en-US" sz="2800" dirty="0" err="1">
                <a:solidFill>
                  <a:srgbClr val="2C95DD"/>
                </a:solidFill>
              </a:rPr>
              <a:t>Redis</a:t>
            </a:r>
            <a:r>
              <a:rPr lang="en-US" sz="2800" dirty="0" smtClean="0"/>
              <a:t> </a:t>
            </a:r>
            <a:r>
              <a:rPr lang="en-US" sz="2800" dirty="0">
                <a:solidFill>
                  <a:srgbClr val="2C95DD"/>
                </a:solidFill>
              </a:rPr>
              <a:t>for Pivotal Cloud Foundry </a:t>
            </a:r>
          </a:p>
        </p:txBody>
      </p:sp>
      <p:sp>
        <p:nvSpPr>
          <p:cNvPr id="4" name="Content Placeholder 3"/>
          <p:cNvSpPr>
            <a:spLocks noGrp="1"/>
          </p:cNvSpPr>
          <p:nvPr>
            <p:ph sz="quarter" idx="4294967295"/>
          </p:nvPr>
        </p:nvSpPr>
        <p:spPr>
          <a:xfrm>
            <a:off x="366716" y="1451519"/>
            <a:ext cx="5037072" cy="3006179"/>
          </a:xfrm>
          <a:prstGeom prst="rect">
            <a:avLst/>
          </a:prstGeom>
        </p:spPr>
        <p:txBody>
          <a:bodyPr/>
          <a:lstStyle/>
          <a:p>
            <a:pPr marL="342900" indent="-342900">
              <a:buFont typeface="Arial"/>
              <a:buChar char="•"/>
            </a:pPr>
            <a:r>
              <a:rPr lang="en-US" sz="2000" dirty="0" smtClean="0">
                <a:solidFill>
                  <a:srgbClr val="FFFFFF"/>
                </a:solidFill>
              </a:rPr>
              <a:t>Pre</a:t>
            </a:r>
            <a:r>
              <a:rPr lang="en-US" sz="2000" dirty="0">
                <a:solidFill>
                  <a:srgbClr val="FFFFFF"/>
                </a:solidFill>
              </a:rPr>
              <a:t>-provision a pool of </a:t>
            </a:r>
            <a:r>
              <a:rPr lang="en-US" sz="2000" dirty="0" err="1">
                <a:solidFill>
                  <a:srgbClr val="FFFFFF"/>
                </a:solidFill>
              </a:rPr>
              <a:t>Redis</a:t>
            </a:r>
            <a:r>
              <a:rPr lang="en-US" sz="2000" dirty="0">
                <a:solidFill>
                  <a:srgbClr val="FFFFFF"/>
                </a:solidFill>
              </a:rPr>
              <a:t> </a:t>
            </a:r>
            <a:r>
              <a:rPr lang="en-US" sz="2000" dirty="0" smtClean="0">
                <a:solidFill>
                  <a:srgbClr val="FFFFFF"/>
                </a:solidFill>
              </a:rPr>
              <a:t>VMs</a:t>
            </a:r>
          </a:p>
          <a:p>
            <a:pPr marL="342900" indent="-342900">
              <a:buFont typeface="Arial"/>
              <a:buChar char="•"/>
            </a:pPr>
            <a:r>
              <a:rPr lang="en-US" sz="2000" dirty="0" smtClean="0">
                <a:solidFill>
                  <a:srgbClr val="FFFFFF"/>
                </a:solidFill>
              </a:rPr>
              <a:t>Supports </a:t>
            </a:r>
            <a:r>
              <a:rPr lang="en-US" sz="2000" dirty="0">
                <a:solidFill>
                  <a:srgbClr val="FFFFFF"/>
                </a:solidFill>
              </a:rPr>
              <a:t>persistence to </a:t>
            </a:r>
            <a:r>
              <a:rPr lang="en-US" sz="2000" dirty="0" smtClean="0">
                <a:solidFill>
                  <a:srgbClr val="FFFFFF"/>
                </a:solidFill>
              </a:rPr>
              <a:t>disk</a:t>
            </a:r>
          </a:p>
          <a:p>
            <a:pPr marL="342900" indent="-342900">
              <a:buFont typeface="Arial"/>
              <a:buChar char="•"/>
            </a:pPr>
            <a:r>
              <a:rPr lang="en-US" sz="2000" dirty="0" smtClean="0">
                <a:solidFill>
                  <a:srgbClr val="FFFFFF"/>
                </a:solidFill>
              </a:rPr>
              <a:t>Consolidated </a:t>
            </a:r>
            <a:r>
              <a:rPr lang="en-US" sz="2000" dirty="0">
                <a:solidFill>
                  <a:srgbClr val="FFFFFF"/>
                </a:solidFill>
              </a:rPr>
              <a:t>logging and </a:t>
            </a:r>
            <a:r>
              <a:rPr lang="en-US" sz="2000" dirty="0" smtClean="0">
                <a:solidFill>
                  <a:srgbClr val="FFFFFF"/>
                </a:solidFill>
              </a:rPr>
              <a:t>monitoring</a:t>
            </a:r>
          </a:p>
          <a:p>
            <a:pPr marL="342900" indent="-342900">
              <a:buFont typeface="Arial"/>
              <a:buChar char="•"/>
            </a:pPr>
            <a:r>
              <a:rPr lang="en-US" sz="2000" dirty="0" smtClean="0">
                <a:solidFill>
                  <a:srgbClr val="FFFFFF"/>
                </a:solidFill>
              </a:rPr>
              <a:t>VM </a:t>
            </a:r>
            <a:r>
              <a:rPr lang="en-US" sz="2000" dirty="0">
                <a:solidFill>
                  <a:srgbClr val="FFFFFF"/>
                </a:solidFill>
              </a:rPr>
              <a:t>health monitoring, and </a:t>
            </a:r>
            <a:r>
              <a:rPr lang="en-US" sz="2000" dirty="0" smtClean="0">
                <a:solidFill>
                  <a:srgbClr val="FFFFFF"/>
                </a:solidFill>
              </a:rPr>
              <a:t>recovery</a:t>
            </a:r>
          </a:p>
          <a:p>
            <a:pPr marL="285750" indent="-285750">
              <a:buFont typeface="Arial"/>
              <a:buChar char="•"/>
            </a:pPr>
            <a:endParaRPr lang="en-US" sz="1400" dirty="0">
              <a:solidFill>
                <a:srgbClr val="FFFFFF"/>
              </a:solidFill>
            </a:endParaRPr>
          </a:p>
          <a:p>
            <a:pPr marL="285750" indent="-285750">
              <a:buFont typeface="Arial"/>
              <a:buChar char="•"/>
            </a:pPr>
            <a:endParaRPr lang="en-US" sz="1400" dirty="0">
              <a:solidFill>
                <a:srgbClr val="FFFFFF"/>
              </a:solidFill>
            </a:endParaRPr>
          </a:p>
        </p:txBody>
      </p:sp>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835024" y="3"/>
            <a:ext cx="951111" cy="1036797"/>
          </a:xfrm>
          <a:prstGeom prst="rect">
            <a:avLst/>
          </a:prstGeom>
        </p:spPr>
      </p:pic>
      <p:grpSp>
        <p:nvGrpSpPr>
          <p:cNvPr id="55" name="Group 54"/>
          <p:cNvGrpSpPr/>
          <p:nvPr/>
        </p:nvGrpSpPr>
        <p:grpSpPr>
          <a:xfrm>
            <a:off x="5524500" y="1451519"/>
            <a:ext cx="3032497" cy="2792397"/>
            <a:chOff x="6225584" y="1543456"/>
            <a:chExt cx="2702975" cy="3005504"/>
          </a:xfrm>
        </p:grpSpPr>
        <p:sp>
          <p:nvSpPr>
            <p:cNvPr id="34" name="Shape 191"/>
            <p:cNvSpPr txBox="1"/>
            <p:nvPr/>
          </p:nvSpPr>
          <p:spPr>
            <a:xfrm>
              <a:off x="6469892" y="3810172"/>
              <a:ext cx="2458667" cy="738788"/>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200" b="0" i="1" u="none" strike="noStrike" cap="none" baseline="0" dirty="0">
                  <a:solidFill>
                    <a:schemeClr val="accent3"/>
                  </a:solidFill>
                  <a:latin typeface="Arial"/>
                  <a:ea typeface="Arial"/>
                  <a:cs typeface="Arial"/>
                  <a:sym typeface="Arial"/>
                  <a:rtl val="0"/>
                </a:rPr>
                <a:t>Pre-provisioned VMs in the ‘pool’</a:t>
              </a:r>
            </a:p>
            <a:p>
              <a:pPr marL="0" marR="0" lvl="0" indent="0" algn="ctr" rtl="0">
                <a:lnSpc>
                  <a:spcPct val="100000"/>
                </a:lnSpc>
                <a:spcBef>
                  <a:spcPts val="0"/>
                </a:spcBef>
                <a:spcAft>
                  <a:spcPts val="0"/>
                </a:spcAft>
                <a:buClr>
                  <a:srgbClr val="000000"/>
                </a:buClr>
                <a:buSzPct val="25000"/>
                <a:buFont typeface="Arial"/>
                <a:buNone/>
              </a:pPr>
              <a:r>
                <a:rPr lang="en-US" sz="1200" b="0" i="1" u="none" strike="noStrike" cap="none" baseline="0" dirty="0">
                  <a:solidFill>
                    <a:schemeClr val="accent3"/>
                  </a:solidFill>
                  <a:latin typeface="Arial"/>
                  <a:ea typeface="Arial"/>
                  <a:cs typeface="Arial"/>
                  <a:sym typeface="Arial"/>
                  <a:rtl val="0"/>
                </a:rPr>
                <a:t>Ready to be created as instances and bound </a:t>
              </a:r>
              <a:r>
                <a:rPr lang="en-US" sz="1200" i="1" dirty="0" smtClean="0">
                  <a:solidFill>
                    <a:schemeClr val="accent3"/>
                  </a:solidFill>
                  <a:latin typeface="Arial"/>
                  <a:ea typeface="Arial"/>
                  <a:cs typeface="Arial"/>
                  <a:sym typeface="Arial"/>
                  <a:rtl val="0"/>
                </a:rPr>
                <a:t>with apps</a:t>
              </a:r>
              <a:endParaRPr lang="en-US" sz="1200" b="0" i="1" u="none" strike="noStrike" cap="none" baseline="0" dirty="0">
                <a:solidFill>
                  <a:schemeClr val="accent3"/>
                </a:solidFill>
                <a:latin typeface="Arial"/>
                <a:ea typeface="Arial"/>
                <a:cs typeface="Arial"/>
                <a:sym typeface="Arial"/>
                <a:rtl val="0"/>
              </a:endParaRPr>
            </a:p>
          </p:txBody>
        </p:sp>
        <p:grpSp>
          <p:nvGrpSpPr>
            <p:cNvPr id="35" name="Group 34"/>
            <p:cNvGrpSpPr/>
            <p:nvPr/>
          </p:nvGrpSpPr>
          <p:grpSpPr>
            <a:xfrm>
              <a:off x="6225584" y="1543456"/>
              <a:ext cx="2562768" cy="2629664"/>
              <a:chOff x="6155410" y="584201"/>
              <a:chExt cx="2991875" cy="3387974"/>
            </a:xfrm>
          </p:grpSpPr>
          <p:sp>
            <p:nvSpPr>
              <p:cNvPr id="36" name="Shape 183"/>
              <p:cNvSpPr txBox="1"/>
              <p:nvPr/>
            </p:nvSpPr>
            <p:spPr>
              <a:xfrm>
                <a:off x="6155410" y="1059746"/>
                <a:ext cx="1258498" cy="384598"/>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baseline="0" dirty="0">
                    <a:solidFill>
                      <a:srgbClr val="FFFFFF"/>
                    </a:solidFill>
                    <a:latin typeface="Arial"/>
                    <a:ea typeface="Arial"/>
                    <a:cs typeface="Arial"/>
                    <a:sym typeface="Arial"/>
                    <a:rtl val="0"/>
                  </a:rPr>
                  <a:t>Binding</a:t>
                </a:r>
              </a:p>
            </p:txBody>
          </p:sp>
          <p:sp>
            <p:nvSpPr>
              <p:cNvPr id="37" name="Shape 184"/>
              <p:cNvSpPr/>
              <p:nvPr/>
            </p:nvSpPr>
            <p:spPr>
              <a:xfrm>
                <a:off x="7087080" y="584201"/>
                <a:ext cx="1447722" cy="47554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baseline="0" dirty="0" smtClean="0">
                    <a:solidFill>
                      <a:srgbClr val="000000"/>
                    </a:solidFill>
                    <a:latin typeface="Arial"/>
                    <a:ea typeface="Arial"/>
                    <a:cs typeface="Arial"/>
                    <a:sym typeface="Arial"/>
                    <a:rtl val="0"/>
                  </a:rPr>
                  <a:t>User</a:t>
                </a:r>
                <a:r>
                  <a:rPr lang="en-US" sz="1200" b="0" i="0" u="none" strike="noStrike" cap="none" dirty="0" smtClean="0">
                    <a:solidFill>
                      <a:srgbClr val="000000"/>
                    </a:solidFill>
                    <a:latin typeface="Arial"/>
                    <a:ea typeface="Arial"/>
                    <a:cs typeface="Arial"/>
                    <a:sym typeface="Arial"/>
                    <a:rtl val="0"/>
                  </a:rPr>
                  <a:t> </a:t>
                </a:r>
                <a:r>
                  <a:rPr lang="en-US" sz="1200" b="0" i="0" u="none" strike="noStrike" cap="none" baseline="0" dirty="0" smtClean="0">
                    <a:solidFill>
                      <a:srgbClr val="000000"/>
                    </a:solidFill>
                    <a:latin typeface="Arial"/>
                    <a:ea typeface="Arial"/>
                    <a:cs typeface="Arial"/>
                    <a:sym typeface="Arial"/>
                    <a:rtl val="0"/>
                  </a:rPr>
                  <a:t>Application</a:t>
                </a:r>
                <a:endParaRPr lang="en-US" sz="1200" b="0" i="0" u="none" strike="noStrike" cap="none" baseline="0" dirty="0">
                  <a:solidFill>
                    <a:srgbClr val="000000"/>
                  </a:solidFill>
                  <a:latin typeface="Arial"/>
                  <a:ea typeface="Arial"/>
                  <a:cs typeface="Arial"/>
                  <a:sym typeface="Arial"/>
                  <a:rtl val="0"/>
                </a:endParaRPr>
              </a:p>
            </p:txBody>
          </p:sp>
          <p:cxnSp>
            <p:nvCxnSpPr>
              <p:cNvPr id="38" name="Shape 185"/>
              <p:cNvCxnSpPr>
                <a:stCxn id="37" idx="2"/>
                <a:endCxn id="43" idx="0"/>
              </p:cNvCxnSpPr>
              <p:nvPr/>
            </p:nvCxnSpPr>
            <p:spPr>
              <a:xfrm>
                <a:off x="7810942" y="1059747"/>
                <a:ext cx="7045" cy="560606"/>
              </a:xfrm>
              <a:prstGeom prst="straightConnector1">
                <a:avLst/>
              </a:prstGeom>
              <a:noFill/>
              <a:ln w="38100" cap="flat">
                <a:solidFill>
                  <a:srgbClr val="33928A"/>
                </a:solidFill>
                <a:prstDash val="solid"/>
                <a:round/>
                <a:headEnd type="none" w="med" len="med"/>
                <a:tailEnd type="triangle" w="lg" len="lg"/>
              </a:ln>
            </p:spPr>
          </p:cxnSp>
          <p:grpSp>
            <p:nvGrpSpPr>
              <p:cNvPr id="39" name="Shape 186"/>
              <p:cNvGrpSpPr/>
              <p:nvPr/>
            </p:nvGrpSpPr>
            <p:grpSpPr>
              <a:xfrm>
                <a:off x="6606069" y="1541158"/>
                <a:ext cx="2447417" cy="589355"/>
                <a:chOff x="8256494" y="2180712"/>
                <a:chExt cx="722350" cy="589355"/>
              </a:xfrm>
            </p:grpSpPr>
            <p:sp>
              <p:nvSpPr>
                <p:cNvPr id="47" name="Shape 187"/>
                <p:cNvSpPr/>
                <p:nvPr/>
              </p:nvSpPr>
              <p:spPr>
                <a:xfrm>
                  <a:off x="8256494" y="2180712"/>
                  <a:ext cx="722350" cy="512687"/>
                </a:xfrm>
                <a:prstGeom prst="rect">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rgbClr val="000000"/>
                    </a:solidFill>
                    <a:latin typeface="Arial"/>
                    <a:ea typeface="Arial"/>
                    <a:cs typeface="Arial"/>
                    <a:sym typeface="Arial"/>
                    <a:rtl val="0"/>
                  </a:endParaRPr>
                </a:p>
              </p:txBody>
            </p:sp>
            <p:sp>
              <p:nvSpPr>
                <p:cNvPr id="48" name="Shape 188"/>
                <p:cNvSpPr txBox="1"/>
                <p:nvPr/>
              </p:nvSpPr>
              <p:spPr>
                <a:xfrm>
                  <a:off x="8535108" y="2516152"/>
                  <a:ext cx="225529" cy="253915"/>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050" b="0" i="0" u="none" strike="noStrike" cap="none" baseline="0" dirty="0">
                      <a:solidFill>
                        <a:srgbClr val="FFFFFF"/>
                      </a:solidFill>
                      <a:latin typeface="Arial"/>
                      <a:ea typeface="Arial"/>
                      <a:cs typeface="Arial"/>
                      <a:sym typeface="Arial"/>
                      <a:rtl val="0"/>
                    </a:rPr>
                    <a:t>VM</a:t>
                  </a:r>
                </a:p>
              </p:txBody>
            </p:sp>
          </p:grpSp>
          <p:sp>
            <p:nvSpPr>
              <p:cNvPr id="41" name="Shape 190"/>
              <p:cNvSpPr/>
              <p:nvPr/>
            </p:nvSpPr>
            <p:spPr>
              <a:xfrm>
                <a:off x="6266992" y="2184185"/>
                <a:ext cx="234146" cy="1216177"/>
              </a:xfrm>
              <a:prstGeom prst="leftBrace">
                <a:avLst>
                  <a:gd name="adj1" fmla="val 8333"/>
                  <a:gd name="adj2" fmla="val 50000"/>
                </a:avLst>
              </a:prstGeom>
              <a:noFill/>
              <a:ln w="25400" cap="flat">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baseline="0">
                  <a:solidFill>
                    <a:schemeClr val="dk1"/>
                  </a:solidFill>
                  <a:latin typeface="Arial"/>
                  <a:ea typeface="Arial"/>
                  <a:cs typeface="Arial"/>
                  <a:sym typeface="Arial"/>
                  <a:rtl val="0"/>
                </a:endParaRPr>
              </a:p>
            </p:txBody>
          </p:sp>
          <p:cxnSp>
            <p:nvCxnSpPr>
              <p:cNvPr id="42" name="Shape 192"/>
              <p:cNvCxnSpPr>
                <a:stCxn id="41" idx="1"/>
              </p:cNvCxnSpPr>
              <p:nvPr/>
            </p:nvCxnSpPr>
            <p:spPr>
              <a:xfrm>
                <a:off x="6266992" y="2792276"/>
                <a:ext cx="233100" cy="1179899"/>
              </a:xfrm>
              <a:prstGeom prst="curvedConnector3">
                <a:avLst>
                  <a:gd name="adj1" fmla="val -98069"/>
                </a:avLst>
              </a:prstGeom>
              <a:noFill/>
              <a:ln w="25400" cap="flat">
                <a:solidFill>
                  <a:schemeClr val="accent1"/>
                </a:solidFill>
                <a:prstDash val="solid"/>
                <a:round/>
                <a:headEnd type="none" w="med" len="med"/>
                <a:tailEnd type="stealth" w="lg" len="lg"/>
              </a:ln>
            </p:spPr>
          </p:cxnSp>
          <p:sp>
            <p:nvSpPr>
              <p:cNvPr id="43" name="Shape 193"/>
              <p:cNvSpPr/>
              <p:nvPr/>
            </p:nvSpPr>
            <p:spPr>
              <a:xfrm>
                <a:off x="6488688" y="1620353"/>
                <a:ext cx="2658597" cy="329025"/>
              </a:xfrm>
              <a:prstGeom prst="rect">
                <a:avLst/>
              </a:prstGeom>
              <a:solidFill>
                <a:schemeClr val="accent2"/>
              </a:solidFill>
              <a:ln w="19050" cap="flat">
                <a:solidFill>
                  <a:schemeClr val="dk1"/>
                </a:solidFill>
                <a:prstDash val="dot"/>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baseline="0">
                    <a:solidFill>
                      <a:srgbClr val="000000"/>
                    </a:solidFill>
                    <a:latin typeface="Arial"/>
                    <a:ea typeface="Arial"/>
                    <a:cs typeface="Arial"/>
                    <a:sym typeface="Arial"/>
                    <a:rtl val="0"/>
                  </a:rPr>
                  <a:t>Instance </a:t>
                </a:r>
                <a:r>
                  <a:rPr lang="en-US" sz="1100" b="0" i="0" u="none" strike="noStrike" cap="none" baseline="0">
                    <a:solidFill>
                      <a:srgbClr val="000000"/>
                    </a:solidFill>
                    <a:latin typeface="Arial"/>
                    <a:ea typeface="Arial"/>
                    <a:cs typeface="Arial"/>
                    <a:sym typeface="Arial"/>
                    <a:rtl val="0"/>
                  </a:rPr>
                  <a:t>(Redis process)</a:t>
                </a:r>
              </a:p>
            </p:txBody>
          </p:sp>
          <p:sp>
            <p:nvSpPr>
              <p:cNvPr id="44" name="Shape 194"/>
              <p:cNvSpPr/>
              <p:nvPr/>
            </p:nvSpPr>
            <p:spPr>
              <a:xfrm>
                <a:off x="6607041" y="3032531"/>
                <a:ext cx="2418336" cy="353497"/>
              </a:xfrm>
              <a:prstGeom prst="rect">
                <a:avLst/>
              </a:prstGeom>
              <a:noFill/>
              <a:ln w="19050" cap="flat">
                <a:solidFill>
                  <a:schemeClr val="accent1"/>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baseline="0" dirty="0">
                    <a:solidFill>
                      <a:srgbClr val="FFFFFF"/>
                    </a:solidFill>
                    <a:latin typeface="Arial"/>
                    <a:ea typeface="Arial"/>
                    <a:cs typeface="Arial"/>
                    <a:sym typeface="Arial"/>
                    <a:rtl val="0"/>
                  </a:rPr>
                  <a:t>VM</a:t>
                </a:r>
              </a:p>
            </p:txBody>
          </p:sp>
          <p:sp>
            <p:nvSpPr>
              <p:cNvPr id="45" name="Shape 195"/>
              <p:cNvSpPr/>
              <p:nvPr/>
            </p:nvSpPr>
            <p:spPr>
              <a:xfrm>
                <a:off x="6607041" y="2630741"/>
                <a:ext cx="2418336" cy="353497"/>
              </a:xfrm>
              <a:prstGeom prst="rect">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baseline="0" dirty="0">
                    <a:solidFill>
                      <a:srgbClr val="FFFFFF"/>
                    </a:solidFill>
                    <a:latin typeface="Arial"/>
                    <a:ea typeface="Arial"/>
                    <a:cs typeface="Arial"/>
                    <a:sym typeface="Arial"/>
                    <a:rtl val="0"/>
                  </a:rPr>
                  <a:t>VM</a:t>
                </a:r>
              </a:p>
            </p:txBody>
          </p:sp>
          <p:sp>
            <p:nvSpPr>
              <p:cNvPr id="46" name="Shape 196"/>
              <p:cNvSpPr/>
              <p:nvPr/>
            </p:nvSpPr>
            <p:spPr>
              <a:xfrm>
                <a:off x="6607041" y="2229270"/>
                <a:ext cx="2418336" cy="353497"/>
              </a:xfrm>
              <a:prstGeom prst="rect">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baseline="0" dirty="0">
                    <a:solidFill>
                      <a:srgbClr val="FFFFFF"/>
                    </a:solidFill>
                    <a:latin typeface="Arial"/>
                    <a:ea typeface="Arial"/>
                    <a:cs typeface="Arial"/>
                    <a:sym typeface="Arial"/>
                    <a:rtl val="0"/>
                  </a:rPr>
                  <a:t>VM</a:t>
                </a:r>
              </a:p>
            </p:txBody>
          </p:sp>
        </p:grpSp>
      </p:grpSp>
    </p:spTree>
    <p:extLst>
      <p:ext uri="{BB962C8B-B14F-4D97-AF65-F5344CB8AC3E}">
        <p14:creationId xmlns:p14="http://schemas.microsoft.com/office/powerpoint/2010/main" val="94024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4294967295"/>
          </p:nvPr>
        </p:nvSpPr>
        <p:spPr>
          <a:xfrm>
            <a:off x="366715" y="1074738"/>
            <a:ext cx="4464592" cy="3382962"/>
          </a:xfrm>
          <a:prstGeom prst="rect">
            <a:avLst/>
          </a:prstGeom>
        </p:spPr>
        <p:txBody>
          <a:bodyPr/>
          <a:lstStyle/>
          <a:p>
            <a:pPr marL="342900" indent="-342900">
              <a:spcAft>
                <a:spcPts val="600"/>
              </a:spcAft>
              <a:buClr>
                <a:schemeClr val="bg2"/>
              </a:buClr>
              <a:buFont typeface="Arial"/>
              <a:buChar char="•"/>
            </a:pPr>
            <a:r>
              <a:rPr lang="en-US" sz="1800" dirty="0">
                <a:solidFill>
                  <a:srgbClr val="FFFFFF"/>
                </a:solidFill>
              </a:rPr>
              <a:t>Allows resources to be easily provisioned on-demand</a:t>
            </a:r>
          </a:p>
          <a:p>
            <a:pPr marL="342900" indent="-342900">
              <a:spcAft>
                <a:spcPts val="600"/>
              </a:spcAft>
              <a:buClr>
                <a:schemeClr val="bg2"/>
              </a:buClr>
              <a:buFont typeface="Arial"/>
              <a:buChar char="•"/>
            </a:pPr>
            <a:r>
              <a:rPr lang="en-US" sz="1800" dirty="0">
                <a:solidFill>
                  <a:srgbClr val="FFFFFF"/>
                </a:solidFill>
              </a:rPr>
              <a:t>Typically middleware, frameworks, and other “components” necessary for applications</a:t>
            </a:r>
          </a:p>
          <a:p>
            <a:pPr marL="342900" indent="-342900">
              <a:spcAft>
                <a:spcPts val="600"/>
              </a:spcAft>
              <a:buClr>
                <a:schemeClr val="bg2"/>
              </a:buClr>
              <a:buFont typeface="Arial"/>
              <a:buChar char="•"/>
            </a:pPr>
            <a:r>
              <a:rPr lang="en-US" sz="1800" dirty="0">
                <a:solidFill>
                  <a:srgbClr val="FFFFFF"/>
                </a:solidFill>
              </a:rPr>
              <a:t>Can be a persistent, </a:t>
            </a:r>
            <a:r>
              <a:rPr lang="en-US" sz="1800" dirty="0" err="1">
                <a:solidFill>
                  <a:srgbClr val="FFFFFF"/>
                </a:solidFill>
              </a:rPr>
              <a:t>stateful</a:t>
            </a:r>
            <a:r>
              <a:rPr lang="en-US" sz="1800" dirty="0">
                <a:solidFill>
                  <a:srgbClr val="FFFFFF"/>
                </a:solidFill>
              </a:rPr>
              <a:t> layer</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58377" y="1460311"/>
            <a:ext cx="3546762" cy="199380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Title 1"/>
          <p:cNvSpPr>
            <a:spLocks noGrp="1"/>
          </p:cNvSpPr>
          <p:nvPr>
            <p:ph type="title"/>
          </p:nvPr>
        </p:nvSpPr>
        <p:spPr>
          <a:xfrm>
            <a:off x="366712" y="325437"/>
            <a:ext cx="8410499" cy="460500"/>
          </a:xfrm>
        </p:spPr>
        <p:txBody>
          <a:bodyPr/>
          <a:lstStyle/>
          <a:p>
            <a:r>
              <a:rPr lang="en-US" sz="2800" dirty="0" smtClean="0">
                <a:solidFill>
                  <a:srgbClr val="2C95DD"/>
                </a:solidFill>
              </a:rPr>
              <a:t>What is a Service</a:t>
            </a:r>
            <a:endParaRPr lang="en-US" sz="2800" dirty="0">
              <a:solidFill>
                <a:srgbClr val="F27C3A"/>
              </a:solidFill>
            </a:endParaRPr>
          </a:p>
        </p:txBody>
      </p:sp>
    </p:spTree>
    <p:extLst>
      <p:ext uri="{BB962C8B-B14F-4D97-AF65-F5344CB8AC3E}">
        <p14:creationId xmlns:p14="http://schemas.microsoft.com/office/powerpoint/2010/main" val="30670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idx="1"/>
          </p:nvPr>
        </p:nvSpPr>
        <p:spPr/>
        <p:txBody>
          <a:bodyPr/>
          <a:lstStyle/>
          <a:p>
            <a:r>
              <a:rPr lang="en-US" dirty="0" smtClean="0">
                <a:solidFill>
                  <a:srgbClr val="FFFFFF"/>
                </a:solidFill>
              </a:rPr>
              <a:t>Apps safely send </a:t>
            </a:r>
            <a:r>
              <a:rPr lang="en-US" dirty="0">
                <a:solidFill>
                  <a:srgbClr val="FFFFFF"/>
                </a:solidFill>
              </a:rPr>
              <a:t>and receive </a:t>
            </a:r>
            <a:r>
              <a:rPr lang="en-US" dirty="0" smtClean="0">
                <a:solidFill>
                  <a:srgbClr val="FFFFFF"/>
                </a:solidFill>
              </a:rPr>
              <a:t>messages at scale</a:t>
            </a:r>
            <a:endParaRPr lang="en-US" dirty="0">
              <a:solidFill>
                <a:srgbClr val="FFFFFF"/>
              </a:solidFill>
            </a:endParaRPr>
          </a:p>
          <a:p>
            <a:endParaRPr lang="en-US" dirty="0">
              <a:solidFill>
                <a:srgbClr val="4D4D4D"/>
              </a:solidFill>
            </a:endParaRPr>
          </a:p>
          <a:p>
            <a:endParaRPr lang="en-US" dirty="0"/>
          </a:p>
        </p:txBody>
      </p:sp>
      <p:sp>
        <p:nvSpPr>
          <p:cNvPr id="2" name="Title 1"/>
          <p:cNvSpPr>
            <a:spLocks noGrp="1"/>
          </p:cNvSpPr>
          <p:nvPr>
            <p:ph type="title"/>
          </p:nvPr>
        </p:nvSpPr>
        <p:spPr/>
        <p:txBody>
          <a:bodyPr/>
          <a:lstStyle/>
          <a:p>
            <a:r>
              <a:rPr lang="en-US" sz="2800" dirty="0" err="1">
                <a:solidFill>
                  <a:srgbClr val="2C95DD"/>
                </a:solidFill>
              </a:rPr>
              <a:t>RabbitMQ</a:t>
            </a:r>
            <a:r>
              <a:rPr lang="en-US" sz="2800" dirty="0" smtClean="0"/>
              <a:t> </a:t>
            </a:r>
            <a:r>
              <a:rPr lang="en-US" sz="2800" dirty="0">
                <a:solidFill>
                  <a:srgbClr val="2C95DD"/>
                </a:solidFill>
              </a:rPr>
              <a:t>for Pivotal Cloud Foundry</a:t>
            </a:r>
          </a:p>
        </p:txBody>
      </p:sp>
      <p:sp>
        <p:nvSpPr>
          <p:cNvPr id="4" name="Content Placeholder 3"/>
          <p:cNvSpPr>
            <a:spLocks noGrp="1"/>
          </p:cNvSpPr>
          <p:nvPr>
            <p:ph sz="quarter" idx="4294967295"/>
          </p:nvPr>
        </p:nvSpPr>
        <p:spPr>
          <a:xfrm>
            <a:off x="366715" y="1419224"/>
            <a:ext cx="4058155" cy="3038475"/>
          </a:xfrm>
          <a:prstGeom prst="rect">
            <a:avLst/>
          </a:prstGeom>
        </p:spPr>
        <p:txBody>
          <a:bodyPr anchor="t"/>
          <a:lstStyle/>
          <a:p>
            <a:pPr marL="285750" indent="-285750">
              <a:spcBef>
                <a:spcPts val="0"/>
              </a:spcBef>
              <a:spcAft>
                <a:spcPts val="600"/>
              </a:spcAft>
              <a:buFont typeface="Arial"/>
              <a:buChar char="•"/>
            </a:pPr>
            <a:r>
              <a:rPr lang="en-US" sz="1600" dirty="0" smtClean="0">
                <a:solidFill>
                  <a:srgbClr val="FFFFFF"/>
                </a:solidFill>
              </a:rPr>
              <a:t>Messaging broker for communication </a:t>
            </a:r>
            <a:r>
              <a:rPr lang="en-US" sz="1600" dirty="0">
                <a:solidFill>
                  <a:srgbClr val="FFFFFF"/>
                </a:solidFill>
              </a:rPr>
              <a:t>between servers, applications and devices</a:t>
            </a:r>
          </a:p>
          <a:p>
            <a:pPr marL="285750" indent="-285750">
              <a:spcBef>
                <a:spcPts val="0"/>
              </a:spcBef>
              <a:spcAft>
                <a:spcPts val="600"/>
              </a:spcAft>
              <a:buFont typeface="Arial"/>
              <a:buChar char="•"/>
            </a:pPr>
            <a:r>
              <a:rPr lang="en-US" sz="1600" dirty="0">
                <a:solidFill>
                  <a:srgbClr val="FFFFFF"/>
                </a:solidFill>
              </a:rPr>
              <a:t>Highly available queues, flexible routing, support for multiple protocols and client libraries</a:t>
            </a:r>
          </a:p>
          <a:p>
            <a:pPr marL="285750" indent="-285750">
              <a:spcBef>
                <a:spcPts val="0"/>
              </a:spcBef>
              <a:spcAft>
                <a:spcPts val="600"/>
              </a:spcAft>
              <a:buFont typeface="Arial"/>
              <a:buChar char="•"/>
            </a:pPr>
            <a:r>
              <a:rPr lang="en-US" sz="1600" dirty="0">
                <a:solidFill>
                  <a:srgbClr val="FFFFFF"/>
                </a:solidFill>
              </a:rPr>
              <a:t>Wide range of client libraries, in all </a:t>
            </a:r>
            <a:r>
              <a:rPr lang="en-US" sz="1600" dirty="0" smtClean="0">
                <a:solidFill>
                  <a:srgbClr val="FFFFFF"/>
                </a:solidFill>
              </a:rPr>
              <a:t>languages</a:t>
            </a:r>
          </a:p>
          <a:p>
            <a:pPr marL="285750" lvl="0" indent="-285750">
              <a:spcBef>
                <a:spcPts val="0"/>
              </a:spcBef>
              <a:spcAft>
                <a:spcPts val="600"/>
              </a:spcAft>
              <a:buFont typeface="Arial"/>
              <a:buChar char="•"/>
            </a:pPr>
            <a:r>
              <a:rPr lang="en-US" sz="1600" dirty="0">
                <a:solidFill>
                  <a:srgbClr val="FFFFFF"/>
                </a:solidFill>
              </a:rPr>
              <a:t>Push button deployment and upgrades of a </a:t>
            </a:r>
            <a:r>
              <a:rPr lang="en-US" sz="1600" dirty="0" err="1">
                <a:solidFill>
                  <a:srgbClr val="FFFFFF"/>
                </a:solidFill>
              </a:rPr>
              <a:t>RabbitMQ</a:t>
            </a:r>
            <a:r>
              <a:rPr lang="en-US" sz="1600" dirty="0">
                <a:solidFill>
                  <a:srgbClr val="FFFFFF"/>
                </a:solidFill>
              </a:rPr>
              <a:t> Cluster</a:t>
            </a:r>
          </a:p>
          <a:p>
            <a:pPr>
              <a:spcBef>
                <a:spcPts val="0"/>
              </a:spcBef>
              <a:spcAft>
                <a:spcPts val="600"/>
              </a:spcAft>
            </a:pPr>
            <a:endParaRPr lang="en-US" sz="1600" dirty="0">
              <a:solidFill>
                <a:srgbClr val="FFFFFF"/>
              </a:solidFill>
            </a:endParaRPr>
          </a:p>
        </p:txBody>
      </p:sp>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763302" y="36774"/>
            <a:ext cx="1121385" cy="1018285"/>
          </a:xfrm>
          <a:prstGeom prst="rect">
            <a:avLst/>
          </a:prstGeom>
        </p:spPr>
      </p:pic>
      <p:pic>
        <p:nvPicPr>
          <p:cNvPr id="3" name="Picture 2"/>
          <p:cNvPicPr>
            <a:picLocks noChangeAspect="1"/>
          </p:cNvPicPr>
          <p:nvPr/>
        </p:nvPicPr>
        <p:blipFill>
          <a:blip r:embed="rId4"/>
          <a:stretch>
            <a:fillRect/>
          </a:stretch>
        </p:blipFill>
        <p:spPr>
          <a:xfrm>
            <a:off x="4424870" y="1280214"/>
            <a:ext cx="4459817" cy="2953905"/>
          </a:xfrm>
          <a:prstGeom prst="rect">
            <a:avLst/>
          </a:prstGeom>
        </p:spPr>
      </p:pic>
    </p:spTree>
    <p:extLst>
      <p:ext uri="{BB962C8B-B14F-4D97-AF65-F5344CB8AC3E}">
        <p14:creationId xmlns:p14="http://schemas.microsoft.com/office/powerpoint/2010/main" val="490180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Shape 210"/>
          <p:cNvSpPr txBox="1">
            <a:spLocks noGrp="1"/>
          </p:cNvSpPr>
          <p:nvPr>
            <p:ph type="title"/>
          </p:nvPr>
        </p:nvSpPr>
        <p:spPr>
          <a:xfrm>
            <a:off x="366712" y="325437"/>
            <a:ext cx="8410499" cy="460500"/>
          </a:xfrm>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 sz="2800" dirty="0">
                <a:solidFill>
                  <a:srgbClr val="2C95DD"/>
                </a:solidFill>
              </a:rPr>
              <a:t>Session</a:t>
            </a:r>
            <a:r>
              <a:rPr lang="en" sz="3200" b="0" i="0" u="none" strike="noStrike" cap="none" baseline="0" dirty="0">
                <a:solidFill>
                  <a:schemeClr val="dk2"/>
                </a:solidFill>
                <a:latin typeface="Arial"/>
                <a:ea typeface="Arial"/>
                <a:cs typeface="Arial"/>
                <a:sym typeface="Arial"/>
              </a:rPr>
              <a:t> </a:t>
            </a:r>
            <a:r>
              <a:rPr lang="en" sz="2800" dirty="0">
                <a:solidFill>
                  <a:srgbClr val="2C95DD"/>
                </a:solidFill>
              </a:rPr>
              <a:t>State Caching (SSC) by GemFire</a:t>
            </a:r>
          </a:p>
        </p:txBody>
      </p:sp>
      <p:sp>
        <p:nvSpPr>
          <p:cNvPr id="211" name="Shape 211"/>
          <p:cNvSpPr txBox="1">
            <a:spLocks noGrp="1"/>
          </p:cNvSpPr>
          <p:nvPr>
            <p:ph type="body" idx="4294967295"/>
          </p:nvPr>
        </p:nvSpPr>
        <p:spPr>
          <a:xfrm>
            <a:off x="366717" y="1166468"/>
            <a:ext cx="8410499" cy="3031200"/>
          </a:xfrm>
          <a:prstGeom prst="rect">
            <a:avLst/>
          </a:prstGeom>
          <a:noFill/>
          <a:ln>
            <a:noFill/>
          </a:ln>
        </p:spPr>
        <p:txBody>
          <a:bodyPr lIns="0" tIns="0" rIns="0" bIns="0" anchor="t" anchorCtr="0">
            <a:noAutofit/>
          </a:bodyPr>
          <a:lstStyle/>
          <a:p>
            <a:pPr marL="285750" indent="-285750">
              <a:spcBef>
                <a:spcPts val="0"/>
              </a:spcBef>
              <a:buClr>
                <a:schemeClr val="accent1"/>
              </a:buClr>
              <a:buSzPct val="100000"/>
              <a:buFont typeface="Arial"/>
              <a:buChar char="•"/>
            </a:pPr>
            <a:r>
              <a:rPr lang="en" sz="1800" dirty="0">
                <a:solidFill>
                  <a:srgbClr val="FFFFFF"/>
                </a:solidFill>
                <a:latin typeface="Arial"/>
                <a:ea typeface="Arial"/>
                <a:cs typeface="Arial"/>
                <a:sym typeface="Arial"/>
              </a:rPr>
              <a:t>Configure, manage, monitor, and consume GemFire in a client/server </a:t>
            </a:r>
            <a:r>
              <a:rPr lang="en" sz="1800" dirty="0" smtClean="0">
                <a:solidFill>
                  <a:srgbClr val="FFFFFF"/>
                </a:solidFill>
                <a:latin typeface="Arial"/>
                <a:ea typeface="Arial"/>
                <a:cs typeface="Arial"/>
                <a:sym typeface="Arial"/>
              </a:rPr>
              <a:t>topology</a:t>
            </a:r>
            <a:endParaRPr lang="en-US" sz="1800" b="0" i="0" u="none" strike="noStrike" cap="none" baseline="0" dirty="0" smtClean="0">
              <a:solidFill>
                <a:srgbClr val="FFFFFF"/>
              </a:solidFill>
              <a:latin typeface="Arial"/>
              <a:ea typeface="Arial"/>
              <a:cs typeface="Arial"/>
              <a:sym typeface="Arial"/>
            </a:endParaRPr>
          </a:p>
          <a:p>
            <a:pPr marL="228600" marR="0" lvl="0" indent="-228600" algn="l" rtl="0">
              <a:spcBef>
                <a:spcPts val="0"/>
              </a:spcBef>
              <a:buClr>
                <a:schemeClr val="accent1"/>
              </a:buClr>
              <a:buSzPct val="100000"/>
              <a:buFont typeface="Noto Symbol"/>
              <a:buChar char="•"/>
            </a:pPr>
            <a:r>
              <a:rPr lang="en" sz="1800" b="0" i="0" u="none" strike="noStrike" cap="none" baseline="0" dirty="0" smtClean="0">
                <a:solidFill>
                  <a:srgbClr val="FFFFFF"/>
                </a:solidFill>
                <a:latin typeface="Arial"/>
                <a:ea typeface="Arial"/>
                <a:cs typeface="Arial"/>
                <a:sym typeface="Arial"/>
              </a:rPr>
              <a:t>A </a:t>
            </a:r>
            <a:r>
              <a:rPr lang="en" sz="1800" b="0" i="0" u="none" strike="noStrike" cap="none" baseline="0" dirty="0">
                <a:solidFill>
                  <a:srgbClr val="FFFFFF"/>
                </a:solidFill>
                <a:latin typeface="Arial"/>
                <a:ea typeface="Arial"/>
                <a:cs typeface="Arial"/>
                <a:sym typeface="Arial"/>
              </a:rPr>
              <a:t>turn-key GemFire session replication cache service optimized for Java buildpack apps deployed in Tomcat</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No need to modify your app</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Tomcat from the java buildpack “knows” how to use the service</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GemFire pre-configured for session replication</a:t>
            </a:r>
          </a:p>
          <a:p>
            <a:pPr marL="228600" marR="0" lvl="0" indent="-228600" algn="l" rtl="0">
              <a:spcBef>
                <a:spcPts val="1200"/>
              </a:spcBef>
              <a:buClr>
                <a:schemeClr val="accent1"/>
              </a:buClr>
              <a:buSzPct val="100000"/>
              <a:buFont typeface="Noto Symbol"/>
              <a:buChar char="•"/>
            </a:pPr>
            <a:r>
              <a:rPr lang="en" sz="1800" b="0" i="0" u="none" strike="noStrike" cap="none" baseline="0" dirty="0">
                <a:solidFill>
                  <a:srgbClr val="FFFFFF"/>
                </a:solidFill>
                <a:latin typeface="Arial"/>
                <a:ea typeface="Arial"/>
                <a:cs typeface="Arial"/>
                <a:sym typeface="Arial"/>
              </a:rPr>
              <a:t>Session state management independent from app servers</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App servers can come and go without affecting session lifetime</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Not affected by load balancing</a:t>
            </a:r>
          </a:p>
          <a:p>
            <a:pPr marL="228600" marR="0" lvl="0" indent="-76200" algn="l" rtl="0">
              <a:spcBef>
                <a:spcPts val="1200"/>
              </a:spcBef>
              <a:buClr>
                <a:schemeClr val="accent1"/>
              </a:buClr>
              <a:buFont typeface="Noto Symbol"/>
              <a:buNone/>
            </a:pPr>
            <a:endParaRPr sz="1800" b="0" i="0" u="none" strike="noStrike" cap="none" baseline="0" dirty="0">
              <a:solidFill>
                <a:srgbClr val="FFFFFF"/>
              </a:solidFill>
              <a:latin typeface="Arial"/>
              <a:ea typeface="Arial"/>
              <a:cs typeface="Arial"/>
              <a:sym typeface="Arial"/>
            </a:endParaRPr>
          </a:p>
        </p:txBody>
      </p:sp>
      <p:pic>
        <p:nvPicPr>
          <p:cNvPr id="212" name="Shape 212"/>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8151562" y="100887"/>
            <a:ext cx="909625" cy="909625"/>
          </a:xfrm>
          <a:prstGeom prst="rect">
            <a:avLst/>
          </a:prstGeom>
          <a:noFill/>
          <a:ln>
            <a:noFill/>
          </a:ln>
        </p:spPr>
      </p:pic>
    </p:spTree>
    <p:extLst>
      <p:ext uri="{BB962C8B-B14F-4D97-AF65-F5344CB8AC3E}">
        <p14:creationId xmlns:p14="http://schemas.microsoft.com/office/powerpoint/2010/main" val="18451153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 name="pasted-image.pdf"/>
          <p:cNvPicPr/>
          <p:nvPr/>
        </p:nvPicPr>
        <p:blipFill>
          <a:blip r:embed="rId3">
            <a:lum bright="70000" contrast="-70000"/>
            <a:extLst/>
          </a:blip>
          <a:stretch>
            <a:fillRect/>
          </a:stretch>
        </p:blipFill>
        <p:spPr>
          <a:xfrm>
            <a:off x="6849439" y="2271745"/>
            <a:ext cx="850901" cy="1016001"/>
          </a:xfrm>
          <a:prstGeom prst="rect">
            <a:avLst/>
          </a:prstGeom>
          <a:ln w="12700">
            <a:miter lim="400000"/>
          </a:ln>
        </p:spPr>
      </p:pic>
      <p:pic>
        <p:nvPicPr>
          <p:cNvPr id="153" name="pasted-image.pdf"/>
          <p:cNvPicPr/>
          <p:nvPr/>
        </p:nvPicPr>
        <p:blipFill>
          <a:blip r:embed="rId4">
            <a:lum bright="70000" contrast="-70000"/>
            <a:extLst/>
          </a:blip>
          <a:stretch>
            <a:fillRect/>
          </a:stretch>
        </p:blipFill>
        <p:spPr>
          <a:xfrm>
            <a:off x="5244453" y="2408484"/>
            <a:ext cx="546101" cy="914401"/>
          </a:xfrm>
          <a:prstGeom prst="rect">
            <a:avLst/>
          </a:prstGeom>
          <a:ln w="12700">
            <a:miter lim="400000"/>
          </a:ln>
        </p:spPr>
      </p:pic>
      <p:pic>
        <p:nvPicPr>
          <p:cNvPr id="154" name="pasted-image.pdf"/>
          <p:cNvPicPr/>
          <p:nvPr/>
        </p:nvPicPr>
        <p:blipFill>
          <a:blip r:embed="rId5">
            <a:lum bright="70000" contrast="-70000"/>
            <a:extLst/>
          </a:blip>
          <a:stretch>
            <a:fillRect/>
          </a:stretch>
        </p:blipFill>
        <p:spPr>
          <a:xfrm>
            <a:off x="3356439" y="2351334"/>
            <a:ext cx="825501" cy="1003301"/>
          </a:xfrm>
          <a:prstGeom prst="rect">
            <a:avLst/>
          </a:prstGeom>
          <a:ln w="12700">
            <a:miter lim="400000"/>
          </a:ln>
        </p:spPr>
      </p:pic>
      <p:pic>
        <p:nvPicPr>
          <p:cNvPr id="155" name="pasted-image.pdf"/>
          <p:cNvPicPr/>
          <p:nvPr/>
        </p:nvPicPr>
        <p:blipFill>
          <a:blip r:embed="rId6">
            <a:lum bright="70000" contrast="-70000"/>
            <a:extLst/>
          </a:blip>
          <a:stretch>
            <a:fillRect/>
          </a:stretch>
        </p:blipFill>
        <p:spPr>
          <a:xfrm>
            <a:off x="1443025" y="2374900"/>
            <a:ext cx="850901" cy="1028700"/>
          </a:xfrm>
          <a:prstGeom prst="rect">
            <a:avLst/>
          </a:prstGeom>
          <a:ln w="12700">
            <a:miter lim="400000"/>
          </a:ln>
        </p:spPr>
      </p:pic>
      <p:sp>
        <p:nvSpPr>
          <p:cNvPr id="156" name="Shape 156"/>
          <p:cNvSpPr>
            <a:spLocks noGrp="1"/>
          </p:cNvSpPr>
          <p:nvPr>
            <p:ph type="title"/>
          </p:nvPr>
        </p:nvSpPr>
        <p:spPr>
          <a:prstGeom prst="rect">
            <a:avLst/>
          </a:prstGeom>
        </p:spPr>
        <p:txBody>
          <a:bodyPr/>
          <a:lstStyle/>
          <a:p>
            <a:pPr lvl="0">
              <a:defRPr sz="1800">
                <a:solidFill>
                  <a:srgbClr val="000000"/>
                </a:solidFill>
                <a:uFillTx/>
              </a:defRPr>
            </a:pPr>
            <a:r>
              <a:rPr sz="3200" dirty="0">
                <a:solidFill>
                  <a:srgbClr val="008881"/>
                </a:solidFill>
                <a:uFill>
                  <a:solidFill>
                    <a:srgbClr val="008881"/>
                  </a:solidFill>
                </a:uFill>
              </a:rPr>
              <a:t>Diversity of </a:t>
            </a:r>
            <a:r>
              <a:rPr lang="en-US" sz="3200" dirty="0" smtClean="0">
                <a:solidFill>
                  <a:srgbClr val="008881"/>
                </a:solidFill>
                <a:uFill>
                  <a:solidFill>
                    <a:srgbClr val="008881"/>
                  </a:solidFill>
                </a:uFill>
              </a:rPr>
              <a:t>cl</a:t>
            </a:r>
            <a:r>
              <a:rPr sz="3200" dirty="0" smtClean="0">
                <a:solidFill>
                  <a:srgbClr val="008881"/>
                </a:solidFill>
                <a:uFill>
                  <a:solidFill>
                    <a:srgbClr val="008881"/>
                  </a:solidFill>
                </a:uFill>
              </a:rPr>
              <a:t>ients</a:t>
            </a:r>
            <a:r>
              <a:rPr lang="en-US" sz="3200" dirty="0" smtClean="0">
                <a:solidFill>
                  <a:srgbClr val="008881"/>
                </a:solidFill>
                <a:uFill>
                  <a:solidFill>
                    <a:srgbClr val="008881"/>
                  </a:solidFill>
                </a:uFill>
              </a:rPr>
              <a:t>, more load</a:t>
            </a:r>
            <a:endParaRPr sz="3200" dirty="0">
              <a:solidFill>
                <a:srgbClr val="008881"/>
              </a:solidFill>
              <a:uFill>
                <a:solidFill>
                  <a:srgbClr val="008881"/>
                </a:solidFill>
              </a:uFill>
            </a:endParaRPr>
          </a:p>
        </p:txBody>
      </p:sp>
      <p:sp>
        <p:nvSpPr>
          <p:cNvPr id="157" name="Shape 157"/>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22</a:t>
            </a:fld>
            <a:endParaRPr sz="800">
              <a:solidFill>
                <a:srgbClr val="808080"/>
              </a:solidFill>
              <a:uFill>
                <a:solidFill>
                  <a:srgbClr val="808080"/>
                </a:solidFill>
              </a:uFill>
            </a:endParaRPr>
          </a:p>
        </p:txBody>
      </p:sp>
      <p:sp>
        <p:nvSpPr>
          <p:cNvPr id="158" name="Shape 158"/>
          <p:cNvSpPr/>
          <p:nvPr/>
        </p:nvSpPr>
        <p:spPr>
          <a:xfrm>
            <a:off x="479806" y="3673159"/>
            <a:ext cx="6453047" cy="30777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rgbClr val="FFFFFF"/>
                </a:solidFill>
                <a:uFill>
                  <a:solidFill>
                    <a:srgbClr val="4D4D4D"/>
                  </a:solidFill>
                </a:uFill>
              </a:rPr>
              <a:t>http://money.cnn.com/2014/02/28/technology/mobile/mobile-apps-internet/</a:t>
            </a:r>
          </a:p>
        </p:txBody>
      </p:sp>
      <p:sp>
        <p:nvSpPr>
          <p:cNvPr id="159" name="Shape 159"/>
          <p:cNvSpPr/>
          <p:nvPr/>
        </p:nvSpPr>
        <p:spPr>
          <a:xfrm>
            <a:off x="146481" y="1061400"/>
            <a:ext cx="8673670" cy="523220"/>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lvl1pPr algn="ctr">
              <a:defRPr i="1">
                <a:latin typeface="Avenir Next Regular"/>
                <a:ea typeface="Avenir Next Regular"/>
                <a:cs typeface="Avenir Next Regular"/>
                <a:sym typeface="Avenir Next Regular"/>
              </a:defRPr>
            </a:lvl1pPr>
          </a:lstStyle>
          <a:p>
            <a:pPr lvl="0">
              <a:defRPr i="0">
                <a:solidFill>
                  <a:srgbClr val="000000"/>
                </a:solidFill>
                <a:uFillTx/>
              </a:defRPr>
            </a:pPr>
            <a:r>
              <a:rPr i="1" dirty="0">
                <a:solidFill>
                  <a:srgbClr val="FFFFFF"/>
                </a:solidFill>
                <a:uFill>
                  <a:solidFill>
                    <a:srgbClr val="4D4D4D"/>
                  </a:solidFill>
                </a:uFill>
              </a:rPr>
              <a:t>In January 2014, mobile devices accounted for 55% of Internet usage in the United States. Apps made up 47% of Internet traffic and 8% of traffic came from mobile browsers.</a:t>
            </a:r>
          </a:p>
        </p:txBody>
      </p:sp>
    </p:spTree>
    <p:extLst>
      <p:ext uri="{BB962C8B-B14F-4D97-AF65-F5344CB8AC3E}">
        <p14:creationId xmlns:p14="http://schemas.microsoft.com/office/powerpoint/2010/main" val="407545200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Push</a:t>
            </a:r>
            <a:r>
              <a:rPr lang="en-US" dirty="0" smtClean="0"/>
              <a:t> </a:t>
            </a:r>
            <a:r>
              <a:rPr lang="en-US" sz="2800" dirty="0">
                <a:solidFill>
                  <a:srgbClr val="2C95DD"/>
                </a:solidFill>
              </a:rPr>
              <a:t>Notifications</a:t>
            </a:r>
          </a:p>
        </p:txBody>
      </p:sp>
      <p:sp>
        <p:nvSpPr>
          <p:cNvPr id="3" name="Content Placeholder 2"/>
          <p:cNvSpPr>
            <a:spLocks noGrp="1"/>
          </p:cNvSpPr>
          <p:nvPr>
            <p:ph sz="quarter" idx="4294967295"/>
          </p:nvPr>
        </p:nvSpPr>
        <p:spPr>
          <a:xfrm>
            <a:off x="352200" y="869950"/>
            <a:ext cx="6250478" cy="3382962"/>
          </a:xfrm>
          <a:prstGeom prst="rect">
            <a:avLst/>
          </a:prstGeom>
        </p:spPr>
        <p:txBody>
          <a:bodyPr/>
          <a:lstStyle/>
          <a:p>
            <a:r>
              <a:rPr lang="en-US" sz="2000" dirty="0" smtClean="0">
                <a:solidFill>
                  <a:srgbClr val="FFFFFF"/>
                </a:solidFill>
              </a:rPr>
              <a:t>Problem</a:t>
            </a:r>
          </a:p>
          <a:p>
            <a:pPr marL="285750" lvl="1" indent="-285750">
              <a:buFont typeface="Arial"/>
              <a:buChar char="•"/>
            </a:pPr>
            <a:r>
              <a:rPr lang="en-US" sz="1800" dirty="0" smtClean="0">
                <a:solidFill>
                  <a:srgbClr val="FFFFFF"/>
                </a:solidFill>
              </a:rPr>
              <a:t>Push is difficult to implement across platforms and at scale</a:t>
            </a:r>
          </a:p>
          <a:p>
            <a:pPr marL="285750" lvl="1" indent="-285750">
              <a:buFont typeface="Arial"/>
              <a:buChar char="•"/>
            </a:pPr>
            <a:r>
              <a:rPr lang="en-US" sz="1800" dirty="0" smtClean="0">
                <a:solidFill>
                  <a:srgbClr val="FFFFFF"/>
                </a:solidFill>
              </a:rPr>
              <a:t>Most existing push solutions are public / shared</a:t>
            </a:r>
          </a:p>
          <a:p>
            <a:pPr marL="285750" lvl="2" indent="-285750">
              <a:buFont typeface="Arial"/>
              <a:buChar char="•"/>
            </a:pPr>
            <a:r>
              <a:rPr lang="en-US" sz="1800" dirty="0" smtClean="0">
                <a:solidFill>
                  <a:srgbClr val="FFFFFF"/>
                </a:solidFill>
              </a:rPr>
              <a:t>Data owned by </a:t>
            </a:r>
            <a:r>
              <a:rPr lang="en-US" sz="1800" dirty="0" err="1" smtClean="0">
                <a:solidFill>
                  <a:srgbClr val="FFFFFF"/>
                </a:solidFill>
              </a:rPr>
              <a:t>SaaS</a:t>
            </a:r>
            <a:r>
              <a:rPr lang="en-US" sz="1800" dirty="0" smtClean="0">
                <a:solidFill>
                  <a:srgbClr val="FFFFFF"/>
                </a:solidFill>
              </a:rPr>
              <a:t> provider and cannot be fully leveraged by enterprise</a:t>
            </a:r>
          </a:p>
          <a:p>
            <a:pPr marL="285750" lvl="1" indent="-285750">
              <a:buFont typeface="Arial"/>
              <a:buChar char="•"/>
            </a:pPr>
            <a:r>
              <a:rPr lang="en-US" sz="1800" dirty="0" smtClean="0">
                <a:solidFill>
                  <a:srgbClr val="FFFFFF"/>
                </a:solidFill>
              </a:rPr>
              <a:t>Difficult to integrate </a:t>
            </a:r>
            <a:r>
              <a:rPr lang="en-US" sz="1800" dirty="0" err="1" smtClean="0">
                <a:solidFill>
                  <a:srgbClr val="FFFFFF"/>
                </a:solidFill>
              </a:rPr>
              <a:t>SaaS</a:t>
            </a:r>
            <a:r>
              <a:rPr lang="en-US" sz="1800" dirty="0" smtClean="0">
                <a:solidFill>
                  <a:srgbClr val="FFFFFF"/>
                </a:solidFill>
              </a:rPr>
              <a:t> push providers with services behind the firewall</a:t>
            </a:r>
          </a:p>
          <a:p>
            <a:pPr lvl="1"/>
            <a:endParaRPr lang="en-US" sz="1800" dirty="0" smtClean="0">
              <a:solidFill>
                <a:srgbClr val="FFFFFF"/>
              </a:solidFill>
            </a:endParaRPr>
          </a:p>
          <a:p>
            <a:r>
              <a:rPr lang="en-US" sz="2000" dirty="0">
                <a:solidFill>
                  <a:srgbClr val="FFFFFF"/>
                </a:solidFill>
              </a:rPr>
              <a:t>Solution / Benefits</a:t>
            </a:r>
          </a:p>
          <a:p>
            <a:pPr marL="285750" lvl="1" indent="-285750">
              <a:buFont typeface="Arial"/>
              <a:buChar char="•"/>
            </a:pPr>
            <a:r>
              <a:rPr lang="en-US" sz="1800" dirty="0">
                <a:solidFill>
                  <a:srgbClr val="FFFFFF"/>
                </a:solidFill>
              </a:rPr>
              <a:t>Dedicated, comprehensive solution built to scale</a:t>
            </a:r>
          </a:p>
          <a:p>
            <a:pPr marL="285750" lvl="2" indent="-285750">
              <a:buFont typeface="Arial"/>
              <a:buChar char="•"/>
            </a:pPr>
            <a:r>
              <a:rPr lang="en-US" sz="1800" dirty="0">
                <a:solidFill>
                  <a:srgbClr val="FFFFFF"/>
                </a:solidFill>
              </a:rPr>
              <a:t>Full control of data and comprehensive logging / tracing</a:t>
            </a:r>
          </a:p>
          <a:p>
            <a:pPr marL="285750" lvl="2" indent="-285750">
              <a:buFont typeface="Arial"/>
              <a:buChar char="•"/>
            </a:pPr>
            <a:r>
              <a:rPr lang="en-US" sz="1800" dirty="0">
                <a:solidFill>
                  <a:srgbClr val="FFFFFF"/>
                </a:solidFill>
              </a:rPr>
              <a:t>Direct integration with enterprise services</a:t>
            </a:r>
          </a:p>
          <a:p>
            <a:pPr marL="342900" indent="-342900">
              <a:buFont typeface="Arial"/>
              <a:buChar char="•"/>
            </a:pPr>
            <a:endParaRPr lang="en-US" sz="2200" dirty="0" smtClean="0">
              <a:solidFill>
                <a:srgbClr val="FFFFFF"/>
              </a:solidFill>
            </a:endParaRPr>
          </a:p>
          <a:p>
            <a:endParaRPr lang="en-US" sz="2000" dirty="0">
              <a:solidFill>
                <a:srgbClr val="FFFFFF"/>
              </a:solidFill>
            </a:endParaRPr>
          </a:p>
        </p:txBody>
      </p:sp>
      <p:pic>
        <p:nvPicPr>
          <p:cNvPr id="4" name="Picture 3" descr="notifcations.png"/>
          <p:cNvPicPr>
            <a:picLocks noChangeAspect="1"/>
          </p:cNvPicPr>
          <p:nvPr/>
        </p:nvPicPr>
        <p:blipFill>
          <a:blip r:embed="rId3">
            <a:extLst>
              <a:ext uri="{BEBA8EAE-BF5A-486C-A8C5-ECC9F3942E4B}">
                <a14:imgProps xmlns:a14="http://schemas.microsoft.com/office/drawing/2010/main">
                  <a14:imgLayer r:embed="rId4">
                    <a14:imgEffect>
                      <a14:sharpenSoften amount="30000"/>
                    </a14:imgEffect>
                    <a14:imgEffect>
                      <a14:brightnessContrast bright="39000"/>
                    </a14:imgEffect>
                  </a14:imgLayer>
                </a14:imgProps>
              </a:ext>
              <a:ext uri="{28A0092B-C50C-407E-A947-70E740481C1C}">
                <a14:useLocalDpi xmlns:a14="http://schemas.microsoft.com/office/drawing/2010/main" val="0"/>
              </a:ext>
            </a:extLst>
          </a:blip>
          <a:stretch>
            <a:fillRect/>
          </a:stretch>
        </p:blipFill>
        <p:spPr>
          <a:xfrm>
            <a:off x="6860595" y="92065"/>
            <a:ext cx="2077171" cy="4385137"/>
          </a:xfrm>
          <a:prstGeom prst="rect">
            <a:avLst/>
          </a:prstGeom>
          <a:effectLst>
            <a:outerShdw blurRad="50800" dist="38100" dir="2700000" sx="102000" sy="102000" algn="tl" rotWithShape="0">
              <a:schemeClr val="bg1">
                <a:alpha val="43000"/>
              </a:schemeClr>
            </a:outerShdw>
          </a:effectLst>
        </p:spPr>
      </p:pic>
    </p:spTree>
    <p:extLst>
      <p:ext uri="{BB962C8B-B14F-4D97-AF65-F5344CB8AC3E}">
        <p14:creationId xmlns:p14="http://schemas.microsoft.com/office/powerpoint/2010/main" val="90154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App Distribution</a:t>
            </a:r>
          </a:p>
        </p:txBody>
      </p:sp>
      <p:sp>
        <p:nvSpPr>
          <p:cNvPr id="3" name="Content Placeholder 2"/>
          <p:cNvSpPr>
            <a:spLocks noGrp="1"/>
          </p:cNvSpPr>
          <p:nvPr>
            <p:ph sz="quarter" idx="4294967295"/>
          </p:nvPr>
        </p:nvSpPr>
        <p:spPr>
          <a:xfrm>
            <a:off x="108003" y="977820"/>
            <a:ext cx="3535948" cy="3813411"/>
          </a:xfrm>
          <a:prstGeom prst="rect">
            <a:avLst/>
          </a:prstGeom>
        </p:spPr>
        <p:txBody>
          <a:bodyPr/>
          <a:lstStyle/>
          <a:p>
            <a:r>
              <a:rPr lang="en-US" sz="2000" b="1" dirty="0" smtClean="0">
                <a:solidFill>
                  <a:srgbClr val="FFFFFF"/>
                </a:solidFill>
              </a:rPr>
              <a:t>Problem</a:t>
            </a:r>
          </a:p>
          <a:p>
            <a:pPr marL="285750" lvl="1" indent="-285750">
              <a:buFont typeface="Arial"/>
              <a:buChar char="•"/>
            </a:pPr>
            <a:r>
              <a:rPr lang="en-US" sz="1800" dirty="0" smtClean="0">
                <a:solidFill>
                  <a:srgbClr val="FFFFFF"/>
                </a:solidFill>
              </a:rPr>
              <a:t>Extensive user testing of apps is critical to success</a:t>
            </a:r>
          </a:p>
          <a:p>
            <a:pPr marL="285750" lvl="1" indent="-285750">
              <a:buFont typeface="Arial"/>
              <a:buChar char="•"/>
            </a:pPr>
            <a:r>
              <a:rPr lang="en-US" sz="1800" dirty="0" smtClean="0">
                <a:solidFill>
                  <a:srgbClr val="FFFFFF"/>
                </a:solidFill>
              </a:rPr>
              <a:t>Difficult to distribute pre-release apps to test users</a:t>
            </a:r>
          </a:p>
          <a:p>
            <a:pPr marL="285750" lvl="1" indent="-285750">
              <a:buFont typeface="Arial"/>
              <a:buChar char="•"/>
            </a:pPr>
            <a:r>
              <a:rPr lang="en-US" sz="1800" dirty="0" smtClean="0">
                <a:solidFill>
                  <a:srgbClr val="FFFFFF"/>
                </a:solidFill>
              </a:rPr>
              <a:t>Existing solutions are public cloud</a:t>
            </a:r>
          </a:p>
          <a:p>
            <a:pPr lvl="1"/>
            <a:endParaRPr lang="en-US" sz="1800" dirty="0" smtClean="0">
              <a:solidFill>
                <a:srgbClr val="FFFFFF"/>
              </a:solidFill>
            </a:endParaRPr>
          </a:p>
          <a:p>
            <a:r>
              <a:rPr lang="en-US" sz="2000" b="1" dirty="0">
                <a:solidFill>
                  <a:srgbClr val="FFFFFF"/>
                </a:solidFill>
              </a:rPr>
              <a:t>Solution / Benefits</a:t>
            </a:r>
          </a:p>
          <a:p>
            <a:pPr marL="285750" lvl="1" indent="-285750">
              <a:buFont typeface="Arial"/>
              <a:buChar char="•"/>
            </a:pPr>
            <a:r>
              <a:rPr lang="en-US" sz="1800" dirty="0">
                <a:solidFill>
                  <a:srgbClr val="FFFFFF"/>
                </a:solidFill>
              </a:rPr>
              <a:t>Easy OTA app distribution</a:t>
            </a:r>
          </a:p>
          <a:p>
            <a:pPr marL="285750" lvl="1" indent="-285750">
              <a:buFont typeface="Arial"/>
              <a:buChar char="•"/>
            </a:pPr>
            <a:r>
              <a:rPr lang="en-US" sz="1800" dirty="0">
                <a:solidFill>
                  <a:srgbClr val="FFFFFF"/>
                </a:solidFill>
              </a:rPr>
              <a:t>User / team management</a:t>
            </a:r>
          </a:p>
          <a:p>
            <a:pPr marL="285750" lvl="1" indent="-285750">
              <a:buFont typeface="Arial"/>
              <a:buChar char="•"/>
            </a:pPr>
            <a:r>
              <a:rPr lang="en-US" sz="1800" dirty="0">
                <a:solidFill>
                  <a:srgbClr val="FFFFFF"/>
                </a:solidFill>
              </a:rPr>
              <a:t>Supports all major platforms</a:t>
            </a:r>
          </a:p>
          <a:p>
            <a:pPr marL="285750" lvl="1" indent="-285750">
              <a:buFont typeface="Arial"/>
              <a:buChar char="•"/>
            </a:pPr>
            <a:r>
              <a:rPr lang="en-US" sz="1800" dirty="0">
                <a:solidFill>
                  <a:srgbClr val="FFFFFF"/>
                </a:solidFill>
              </a:rPr>
              <a:t>Private cloud for </a:t>
            </a:r>
            <a:r>
              <a:rPr lang="en-US" sz="1800" dirty="0" smtClean="0">
                <a:solidFill>
                  <a:srgbClr val="FFFFFF"/>
                </a:solidFill>
              </a:rPr>
              <a:t>management</a:t>
            </a:r>
            <a:endParaRPr lang="en-US" sz="1800" dirty="0">
              <a:solidFill>
                <a:srgbClr val="FFFFFF"/>
              </a:solidFill>
            </a:endParaRPr>
          </a:p>
          <a:p>
            <a:endParaRPr lang="en-US" sz="2200" dirty="0" smtClean="0">
              <a:solidFill>
                <a:srgbClr val="FFFFFF"/>
              </a:solidFill>
            </a:endParaRPr>
          </a:p>
        </p:txBody>
      </p:sp>
      <p:pic>
        <p:nvPicPr>
          <p:cNvPr id="4" name="Picture 3" descr="app-di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7891" y="785936"/>
            <a:ext cx="5406109" cy="3759689"/>
          </a:xfrm>
          <a:prstGeom prst="rect">
            <a:avLst/>
          </a:prstGeom>
          <a:solidFill>
            <a:schemeClr val="bg1">
              <a:lumMod val="75000"/>
            </a:schemeClr>
          </a:solidFill>
        </p:spPr>
      </p:pic>
    </p:spTree>
    <p:extLst>
      <p:ext uri="{BB962C8B-B14F-4D97-AF65-F5344CB8AC3E}">
        <p14:creationId xmlns:p14="http://schemas.microsoft.com/office/powerpoint/2010/main" val="336890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extLst>
      <p:ext uri="{BB962C8B-B14F-4D97-AF65-F5344CB8AC3E}">
        <p14:creationId xmlns:p14="http://schemas.microsoft.com/office/powerpoint/2010/main" val="23661415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P900289335.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78559" y="1333244"/>
            <a:ext cx="4905594" cy="2757494"/>
          </a:xfrm>
          <a:prstGeom prst="rect">
            <a:avLst/>
          </a:prstGeom>
        </p:spPr>
      </p:pic>
      <p:sp>
        <p:nvSpPr>
          <p:cNvPr id="2" name="Title 1"/>
          <p:cNvSpPr>
            <a:spLocks noGrp="1"/>
          </p:cNvSpPr>
          <p:nvPr>
            <p:ph type="title"/>
          </p:nvPr>
        </p:nvSpPr>
        <p:spPr/>
        <p:txBody>
          <a:bodyPr/>
          <a:lstStyle/>
          <a:p>
            <a:r>
              <a:rPr lang="en-US" sz="2800" dirty="0">
                <a:solidFill>
                  <a:srgbClr val="2C95DD"/>
                </a:solidFill>
              </a:rPr>
              <a:t>Two</a:t>
            </a:r>
            <a:r>
              <a:rPr lang="en-US" dirty="0" smtClean="0"/>
              <a:t> </a:t>
            </a:r>
            <a:r>
              <a:rPr lang="en-US" sz="2800" dirty="0">
                <a:solidFill>
                  <a:srgbClr val="2C95DD"/>
                </a:solidFill>
              </a:rPr>
              <a:t>Types of Services</a:t>
            </a:r>
          </a:p>
        </p:txBody>
      </p:sp>
      <p:sp>
        <p:nvSpPr>
          <p:cNvPr id="6" name="Text Placeholder 2"/>
          <p:cNvSpPr txBox="1">
            <a:spLocks/>
          </p:cNvSpPr>
          <p:nvPr/>
        </p:nvSpPr>
        <p:spPr>
          <a:xfrm>
            <a:off x="5423626" y="1204625"/>
            <a:ext cx="3551658" cy="3393599"/>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indent="-342900">
              <a:buClr>
                <a:schemeClr val="bg2"/>
              </a:buClr>
              <a:buSzPct val="100000"/>
              <a:buFont typeface="Arial"/>
              <a:buChar char="•"/>
            </a:pPr>
            <a:r>
              <a:rPr lang="en-US" sz="2400" b="1" dirty="0" smtClean="0">
                <a:solidFill>
                  <a:srgbClr val="FFFFFF"/>
                </a:solidFill>
              </a:rPr>
              <a:t>Managed</a:t>
            </a:r>
            <a:r>
              <a:rPr lang="en-US" sz="2400" dirty="0" smtClean="0">
                <a:solidFill>
                  <a:srgbClr val="FFFFFF"/>
                </a:solidFill>
              </a:rPr>
              <a:t> - Fully integrated, with full lifecycle management</a:t>
            </a:r>
          </a:p>
          <a:p>
            <a:pPr marL="342900" indent="-342900">
              <a:buClr>
                <a:schemeClr val="bg2"/>
              </a:buClr>
              <a:buSzPct val="100000"/>
              <a:buFont typeface="Arial"/>
              <a:buChar char="•"/>
            </a:pPr>
            <a:endParaRPr lang="en-US" sz="2400" dirty="0">
              <a:solidFill>
                <a:srgbClr val="FFFFFF"/>
              </a:solidFill>
            </a:endParaRPr>
          </a:p>
          <a:p>
            <a:pPr marL="342900" indent="-342900">
              <a:buClr>
                <a:schemeClr val="bg2"/>
              </a:buClr>
              <a:buSzPct val="100000"/>
              <a:buFont typeface="Arial"/>
              <a:buChar char="•"/>
            </a:pPr>
            <a:r>
              <a:rPr lang="en-US" sz="2400" b="1" dirty="0" smtClean="0">
                <a:solidFill>
                  <a:srgbClr val="FFFFFF"/>
                </a:solidFill>
              </a:rPr>
              <a:t>User-Provided </a:t>
            </a:r>
            <a:r>
              <a:rPr lang="en-US" sz="2400" dirty="0" smtClean="0">
                <a:solidFill>
                  <a:srgbClr val="FFFFFF"/>
                </a:solidFill>
              </a:rPr>
              <a:t>– Created and managed external to the platform</a:t>
            </a:r>
            <a:endParaRPr lang="en-US" sz="2400" dirty="0">
              <a:solidFill>
                <a:srgbClr val="FFFFFF"/>
              </a:solidFill>
            </a:endParaRPr>
          </a:p>
        </p:txBody>
      </p:sp>
    </p:spTree>
    <p:extLst>
      <p:ext uri="{BB962C8B-B14F-4D97-AF65-F5344CB8AC3E}">
        <p14:creationId xmlns:p14="http://schemas.microsoft.com/office/powerpoint/2010/main" val="326783445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11"/>
          <p:cNvSpPr>
            <a:spLocks/>
          </p:cNvSpPr>
          <p:nvPr/>
        </p:nvSpPr>
        <p:spPr bwMode="auto">
          <a:xfrm>
            <a:off x="2856693" y="2264840"/>
            <a:ext cx="2684753" cy="2211787"/>
          </a:xfrm>
          <a:prstGeom prst="rect">
            <a:avLst/>
          </a:prstGeom>
          <a:solidFill>
            <a:schemeClr val="bg1">
              <a:lumMod val="75000"/>
            </a:schemeClr>
          </a:solidFill>
          <a:ln w="38100" cap="flat" cmpd="sng">
            <a:solidFill>
              <a:schemeClr val="bg1"/>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47" name="Rectangle 11"/>
          <p:cNvSpPr>
            <a:spLocks/>
          </p:cNvSpPr>
          <p:nvPr/>
        </p:nvSpPr>
        <p:spPr bwMode="auto">
          <a:xfrm>
            <a:off x="5551527" y="2264840"/>
            <a:ext cx="2684753" cy="2211787"/>
          </a:xfrm>
          <a:prstGeom prst="rect">
            <a:avLst/>
          </a:prstGeom>
          <a:solidFill>
            <a:schemeClr val="bg1">
              <a:lumMod val="75000"/>
            </a:schemeClr>
          </a:solidFill>
          <a:ln w="38100" cap="flat" cmpd="sng">
            <a:solidFill>
              <a:srgbClr val="FFFFFF"/>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2" name="Text Placeholder 1"/>
          <p:cNvSpPr>
            <a:spLocks noGrp="1"/>
          </p:cNvSpPr>
          <p:nvPr>
            <p:ph type="body" idx="1"/>
          </p:nvPr>
        </p:nvSpPr>
        <p:spPr>
          <a:xfrm>
            <a:off x="143750" y="514324"/>
            <a:ext cx="8777288" cy="346220"/>
          </a:xfrm>
        </p:spPr>
        <p:txBody>
          <a:bodyPr/>
          <a:lstStyle/>
          <a:p>
            <a:r>
              <a:rPr lang="en-US" dirty="0" smtClean="0">
                <a:solidFill>
                  <a:schemeClr val="bg1"/>
                </a:solidFill>
                <a:latin typeface="+mj-lt"/>
              </a:rPr>
              <a:t>Single Platform and API for multiple Cloud Native workloads</a:t>
            </a:r>
            <a:endParaRPr lang="en-US" dirty="0">
              <a:solidFill>
                <a:schemeClr val="bg1"/>
              </a:solidFill>
              <a:latin typeface="+mj-lt"/>
            </a:endParaRPr>
          </a:p>
          <a:p>
            <a:endParaRPr lang="en-US" dirty="0">
              <a:latin typeface="+mj-lt"/>
            </a:endParaRPr>
          </a:p>
        </p:txBody>
      </p:sp>
      <p:sp>
        <p:nvSpPr>
          <p:cNvPr id="4" name="Title 3"/>
          <p:cNvSpPr>
            <a:spLocks noGrp="1"/>
          </p:cNvSpPr>
          <p:nvPr>
            <p:ph type="title"/>
          </p:nvPr>
        </p:nvSpPr>
        <p:spPr>
          <a:xfrm>
            <a:off x="143750" y="53949"/>
            <a:ext cx="8410574" cy="460374"/>
          </a:xfrm>
        </p:spPr>
        <p:txBody>
          <a:bodyPr/>
          <a:lstStyle/>
          <a:p>
            <a:pPr algn="l"/>
            <a:r>
              <a:rPr lang="en-US" dirty="0" smtClean="0">
                <a:solidFill>
                  <a:schemeClr val="accent1"/>
                </a:solidFill>
                <a:latin typeface="+mj-lt"/>
              </a:rPr>
              <a:t>PCF – Functional Architecture</a:t>
            </a:r>
            <a:endParaRPr lang="en-US" dirty="0">
              <a:solidFill>
                <a:schemeClr val="accent1"/>
              </a:solidFill>
              <a:latin typeface="+mj-lt"/>
            </a:endParaRPr>
          </a:p>
        </p:txBody>
      </p:sp>
      <p:sp>
        <p:nvSpPr>
          <p:cNvPr id="27" name="Rectangle 11"/>
          <p:cNvSpPr>
            <a:spLocks/>
          </p:cNvSpPr>
          <p:nvPr/>
        </p:nvSpPr>
        <p:spPr bwMode="auto">
          <a:xfrm>
            <a:off x="2856693" y="1191792"/>
            <a:ext cx="5379587" cy="941651"/>
          </a:xfrm>
          <a:prstGeom prst="rect">
            <a:avLst/>
          </a:prstGeom>
          <a:solidFill>
            <a:schemeClr val="accent6"/>
          </a:solidFill>
          <a:ln w="38100" cap="flat" cmpd="sng">
            <a:solidFill>
              <a:srgbClr val="FFFFFF"/>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28" name="Rectangle 27"/>
          <p:cNvSpPr/>
          <p:nvPr/>
        </p:nvSpPr>
        <p:spPr>
          <a:xfrm>
            <a:off x="5325257" y="3984174"/>
            <a:ext cx="3215817" cy="400110"/>
          </a:xfrm>
          <a:prstGeom prst="rect">
            <a:avLst/>
          </a:prstGeom>
        </p:spPr>
        <p:txBody>
          <a:bodyPr wrap="square">
            <a:spAutoFit/>
          </a:bodyPr>
          <a:lstStyle/>
          <a:p>
            <a:pPr algn="ctr"/>
            <a:r>
              <a:rPr lang="en-US" sz="2000" dirty="0" smtClean="0">
                <a:solidFill>
                  <a:srgbClr val="000000"/>
                </a:solidFill>
                <a:latin typeface="Proxima Nova Regular"/>
                <a:cs typeface="Proxima Nova Regular"/>
              </a:rPr>
              <a:t>Garden Windows</a:t>
            </a:r>
            <a:endParaRPr lang="en-US" sz="2000" dirty="0">
              <a:solidFill>
                <a:srgbClr val="000000"/>
              </a:solidFill>
              <a:latin typeface="Proxima Nova Regular"/>
              <a:cs typeface="Proxima Nova Regular"/>
            </a:endParaRPr>
          </a:p>
        </p:txBody>
      </p:sp>
      <p:pic>
        <p:nvPicPr>
          <p:cNvPr id="29" name="Picture 28"/>
          <p:cNvPicPr>
            <a:picLocks noChangeAspect="1"/>
          </p:cNvPicPr>
          <p:nvPr/>
        </p:nvPicPr>
        <p:blipFill>
          <a:blip r:embed="rId3"/>
          <a:stretch>
            <a:fillRect/>
          </a:stretch>
        </p:blipFill>
        <p:spPr>
          <a:xfrm>
            <a:off x="6088837" y="2846474"/>
            <a:ext cx="506908" cy="506908"/>
          </a:xfrm>
          <a:prstGeom prst="rect">
            <a:avLst/>
          </a:prstGeom>
        </p:spPr>
      </p:pic>
      <p:sp>
        <p:nvSpPr>
          <p:cNvPr id="30" name="Rectangle 29"/>
          <p:cNvSpPr/>
          <p:nvPr/>
        </p:nvSpPr>
        <p:spPr>
          <a:xfrm>
            <a:off x="2856694" y="3982987"/>
            <a:ext cx="2556147" cy="400110"/>
          </a:xfrm>
          <a:prstGeom prst="rect">
            <a:avLst/>
          </a:prstGeom>
        </p:spPr>
        <p:txBody>
          <a:bodyPr wrap="square">
            <a:spAutoFit/>
          </a:bodyPr>
          <a:lstStyle/>
          <a:p>
            <a:pPr algn="ctr"/>
            <a:r>
              <a:rPr lang="en-US" sz="2000" dirty="0" smtClean="0">
                <a:solidFill>
                  <a:srgbClr val="000000"/>
                </a:solidFill>
                <a:latin typeface="Proxima Nova Regular"/>
                <a:cs typeface="Proxima Nova Regular"/>
              </a:rPr>
              <a:t>Garden Linux</a:t>
            </a:r>
            <a:endParaRPr lang="en-US" sz="2000" dirty="0">
              <a:solidFill>
                <a:srgbClr val="000000"/>
              </a:solidFill>
              <a:latin typeface="Proxima Nova Regular"/>
              <a:cs typeface="Proxima Nova Regular"/>
            </a:endParaRPr>
          </a:p>
        </p:txBody>
      </p:sp>
      <p:pic>
        <p:nvPicPr>
          <p:cNvPr id="32" name="Picture 31"/>
          <p:cNvPicPr>
            <a:picLocks noChangeAspect="1"/>
          </p:cNvPicPr>
          <p:nvPr/>
        </p:nvPicPr>
        <p:blipFill rotWithShape="1">
          <a:blip r:embed="rId4"/>
          <a:srcRect b="31914"/>
          <a:stretch/>
        </p:blipFill>
        <p:spPr>
          <a:xfrm>
            <a:off x="3077928" y="2816274"/>
            <a:ext cx="773915" cy="436034"/>
          </a:xfrm>
          <a:prstGeom prst="rect">
            <a:avLst/>
          </a:prstGeom>
        </p:spPr>
      </p:pic>
      <p:pic>
        <p:nvPicPr>
          <p:cNvPr id="33" name="Picture 32"/>
          <p:cNvPicPr>
            <a:picLocks noChangeAspect="1"/>
          </p:cNvPicPr>
          <p:nvPr/>
        </p:nvPicPr>
        <p:blipFill>
          <a:blip r:embed="rId3"/>
          <a:stretch>
            <a:fillRect/>
          </a:stretch>
        </p:blipFill>
        <p:spPr>
          <a:xfrm>
            <a:off x="6088837" y="3482813"/>
            <a:ext cx="506908" cy="506908"/>
          </a:xfrm>
          <a:prstGeom prst="rect">
            <a:avLst/>
          </a:prstGeom>
        </p:spPr>
      </p:pic>
      <p:pic>
        <p:nvPicPr>
          <p:cNvPr id="34" name="Picture 33"/>
          <p:cNvPicPr>
            <a:picLocks noChangeAspect="1"/>
          </p:cNvPicPr>
          <p:nvPr/>
        </p:nvPicPr>
        <p:blipFill>
          <a:blip r:embed="rId3"/>
          <a:stretch>
            <a:fillRect/>
          </a:stretch>
        </p:blipFill>
        <p:spPr>
          <a:xfrm>
            <a:off x="6648076" y="3477167"/>
            <a:ext cx="506908" cy="506908"/>
          </a:xfrm>
          <a:prstGeom prst="rect">
            <a:avLst/>
          </a:prstGeom>
        </p:spPr>
      </p:pic>
      <p:pic>
        <p:nvPicPr>
          <p:cNvPr id="35" name="Picture 34"/>
          <p:cNvPicPr>
            <a:picLocks noChangeAspect="1"/>
          </p:cNvPicPr>
          <p:nvPr/>
        </p:nvPicPr>
        <p:blipFill>
          <a:blip r:embed="rId3"/>
          <a:stretch>
            <a:fillRect/>
          </a:stretch>
        </p:blipFill>
        <p:spPr>
          <a:xfrm>
            <a:off x="6648076" y="2840828"/>
            <a:ext cx="506908" cy="506908"/>
          </a:xfrm>
          <a:prstGeom prst="rect">
            <a:avLst/>
          </a:prstGeom>
        </p:spPr>
      </p:pic>
      <p:pic>
        <p:nvPicPr>
          <p:cNvPr id="36" name="Picture 35"/>
          <p:cNvPicPr>
            <a:picLocks noChangeAspect="1"/>
          </p:cNvPicPr>
          <p:nvPr/>
        </p:nvPicPr>
        <p:blipFill rotWithShape="1">
          <a:blip r:embed="rId4"/>
          <a:srcRect b="31914"/>
          <a:stretch/>
        </p:blipFill>
        <p:spPr>
          <a:xfrm>
            <a:off x="3820800" y="2816274"/>
            <a:ext cx="773915" cy="436034"/>
          </a:xfrm>
          <a:prstGeom prst="rect">
            <a:avLst/>
          </a:prstGeom>
        </p:spPr>
      </p:pic>
      <p:pic>
        <p:nvPicPr>
          <p:cNvPr id="37" name="Picture 36"/>
          <p:cNvPicPr>
            <a:picLocks noChangeAspect="1"/>
          </p:cNvPicPr>
          <p:nvPr/>
        </p:nvPicPr>
        <p:blipFill>
          <a:blip r:embed="rId5"/>
          <a:stretch>
            <a:fillRect/>
          </a:stretch>
        </p:blipFill>
        <p:spPr>
          <a:xfrm>
            <a:off x="3170510" y="3364631"/>
            <a:ext cx="505157" cy="585983"/>
          </a:xfrm>
          <a:prstGeom prst="rect">
            <a:avLst/>
          </a:prstGeom>
        </p:spPr>
      </p:pic>
      <p:pic>
        <p:nvPicPr>
          <p:cNvPr id="38" name="Picture 37"/>
          <p:cNvPicPr>
            <a:picLocks noChangeAspect="1"/>
          </p:cNvPicPr>
          <p:nvPr/>
        </p:nvPicPr>
        <p:blipFill>
          <a:blip r:embed="rId5"/>
          <a:stretch>
            <a:fillRect/>
          </a:stretch>
        </p:blipFill>
        <p:spPr>
          <a:xfrm>
            <a:off x="3893446" y="3370277"/>
            <a:ext cx="505157" cy="585983"/>
          </a:xfrm>
          <a:prstGeom prst="rect">
            <a:avLst/>
          </a:prstGeom>
        </p:spPr>
      </p:pic>
      <p:pic>
        <p:nvPicPr>
          <p:cNvPr id="41" name="Picture 40"/>
          <p:cNvPicPr>
            <a:picLocks noChangeAspect="1"/>
          </p:cNvPicPr>
          <p:nvPr/>
        </p:nvPicPr>
        <p:blipFill>
          <a:blip r:embed="rId3"/>
          <a:stretch>
            <a:fillRect/>
          </a:stretch>
        </p:blipFill>
        <p:spPr>
          <a:xfrm>
            <a:off x="7170972" y="3482813"/>
            <a:ext cx="506908" cy="506908"/>
          </a:xfrm>
          <a:prstGeom prst="rect">
            <a:avLst/>
          </a:prstGeom>
        </p:spPr>
      </p:pic>
      <p:pic>
        <p:nvPicPr>
          <p:cNvPr id="42" name="Picture 41"/>
          <p:cNvPicPr>
            <a:picLocks noChangeAspect="1"/>
          </p:cNvPicPr>
          <p:nvPr/>
        </p:nvPicPr>
        <p:blipFill>
          <a:blip r:embed="rId3"/>
          <a:stretch>
            <a:fillRect/>
          </a:stretch>
        </p:blipFill>
        <p:spPr>
          <a:xfrm>
            <a:off x="7170972" y="2846474"/>
            <a:ext cx="506908" cy="506908"/>
          </a:xfrm>
          <a:prstGeom prst="rect">
            <a:avLst/>
          </a:prstGeom>
        </p:spPr>
      </p:pic>
      <p:pic>
        <p:nvPicPr>
          <p:cNvPr id="43" name="Picture 42"/>
          <p:cNvPicPr>
            <a:picLocks noChangeAspect="1"/>
          </p:cNvPicPr>
          <p:nvPr/>
        </p:nvPicPr>
        <p:blipFill rotWithShape="1">
          <a:blip r:embed="rId4"/>
          <a:srcRect b="31914"/>
          <a:stretch/>
        </p:blipFill>
        <p:spPr>
          <a:xfrm>
            <a:off x="4562290" y="2816274"/>
            <a:ext cx="773915" cy="436034"/>
          </a:xfrm>
          <a:prstGeom prst="rect">
            <a:avLst/>
          </a:prstGeom>
        </p:spPr>
      </p:pic>
      <p:pic>
        <p:nvPicPr>
          <p:cNvPr id="44" name="Picture 43"/>
          <p:cNvPicPr>
            <a:picLocks noChangeAspect="1"/>
          </p:cNvPicPr>
          <p:nvPr/>
        </p:nvPicPr>
        <p:blipFill>
          <a:blip r:embed="rId5"/>
          <a:stretch>
            <a:fillRect/>
          </a:stretch>
        </p:blipFill>
        <p:spPr>
          <a:xfrm>
            <a:off x="4656146" y="3370277"/>
            <a:ext cx="505157" cy="585983"/>
          </a:xfrm>
          <a:prstGeom prst="rect">
            <a:avLst/>
          </a:prstGeom>
        </p:spPr>
      </p:pic>
      <p:grpSp>
        <p:nvGrpSpPr>
          <p:cNvPr id="9" name="Group 8"/>
          <p:cNvGrpSpPr/>
          <p:nvPr/>
        </p:nvGrpSpPr>
        <p:grpSpPr>
          <a:xfrm>
            <a:off x="3003713" y="1283968"/>
            <a:ext cx="552553" cy="395073"/>
            <a:chOff x="169990" y="1778836"/>
            <a:chExt cx="552553" cy="395073"/>
          </a:xfrm>
        </p:grpSpPr>
        <p:sp>
          <p:nvSpPr>
            <p:cNvPr id="48" name="Rectangle 11"/>
            <p:cNvSpPr>
              <a:spLocks/>
            </p:cNvSpPr>
            <p:nvPr/>
          </p:nvSpPr>
          <p:spPr bwMode="auto">
            <a:xfrm>
              <a:off x="169990" y="1778836"/>
              <a:ext cx="552553" cy="395073"/>
            </a:xfrm>
            <a:prstGeom prst="rect">
              <a:avLst/>
            </a:prstGeom>
            <a:noFill/>
            <a:ln w="6350" cap="flat" cmpd="sng">
              <a:solidFill>
                <a:schemeClr val="tx1">
                  <a:lumMod val="65000"/>
                  <a:lumOff val="35000"/>
                </a:schemeClr>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8" name="TextBox 7"/>
            <p:cNvSpPr txBox="1"/>
            <p:nvPr/>
          </p:nvSpPr>
          <p:spPr>
            <a:xfrm>
              <a:off x="205011" y="1778836"/>
              <a:ext cx="495636" cy="369332"/>
            </a:xfrm>
            <a:prstGeom prst="rect">
              <a:avLst/>
            </a:prstGeom>
            <a:noFill/>
          </p:spPr>
          <p:txBody>
            <a:bodyPr wrap="none" rtlCol="0">
              <a:spAutoFit/>
            </a:bodyPr>
            <a:lstStyle/>
            <a:p>
              <a:r>
                <a:rPr lang="en-US" dirty="0" smtClean="0"/>
                <a:t>API</a:t>
              </a:r>
              <a:endParaRPr lang="en-US" dirty="0"/>
            </a:p>
          </p:txBody>
        </p:sp>
      </p:grpSp>
      <p:grpSp>
        <p:nvGrpSpPr>
          <p:cNvPr id="49" name="Group 48"/>
          <p:cNvGrpSpPr/>
          <p:nvPr/>
        </p:nvGrpSpPr>
        <p:grpSpPr>
          <a:xfrm>
            <a:off x="3678017" y="1283968"/>
            <a:ext cx="1899977" cy="395073"/>
            <a:chOff x="169990" y="1778836"/>
            <a:chExt cx="552553" cy="395073"/>
          </a:xfrm>
        </p:grpSpPr>
        <p:sp>
          <p:nvSpPr>
            <p:cNvPr id="50" name="Rectangle 11"/>
            <p:cNvSpPr>
              <a:spLocks/>
            </p:cNvSpPr>
            <p:nvPr/>
          </p:nvSpPr>
          <p:spPr bwMode="auto">
            <a:xfrm>
              <a:off x="169990" y="1778836"/>
              <a:ext cx="552553" cy="395073"/>
            </a:xfrm>
            <a:prstGeom prst="rect">
              <a:avLst/>
            </a:prstGeom>
            <a:noFill/>
            <a:ln w="6350" cap="flat" cmpd="sng">
              <a:solidFill>
                <a:schemeClr val="tx1">
                  <a:lumMod val="65000"/>
                  <a:lumOff val="35000"/>
                </a:schemeClr>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51" name="TextBox 50"/>
            <p:cNvSpPr txBox="1"/>
            <p:nvPr/>
          </p:nvSpPr>
          <p:spPr>
            <a:xfrm>
              <a:off x="192275" y="1778836"/>
              <a:ext cx="516162" cy="369332"/>
            </a:xfrm>
            <a:prstGeom prst="rect">
              <a:avLst/>
            </a:prstGeom>
            <a:noFill/>
          </p:spPr>
          <p:txBody>
            <a:bodyPr wrap="none" rtlCol="0">
              <a:spAutoFit/>
            </a:bodyPr>
            <a:lstStyle/>
            <a:p>
              <a:r>
                <a:rPr lang="en-US" dirty="0" smtClean="0"/>
                <a:t>Logs and Metrics</a:t>
              </a:r>
              <a:endParaRPr lang="en-US" dirty="0"/>
            </a:p>
          </p:txBody>
        </p:sp>
      </p:grpSp>
      <p:grpSp>
        <p:nvGrpSpPr>
          <p:cNvPr id="52" name="Group 51"/>
          <p:cNvGrpSpPr/>
          <p:nvPr/>
        </p:nvGrpSpPr>
        <p:grpSpPr>
          <a:xfrm>
            <a:off x="5697845" y="1279039"/>
            <a:ext cx="1000944" cy="395073"/>
            <a:chOff x="165284" y="1778836"/>
            <a:chExt cx="430213" cy="395073"/>
          </a:xfrm>
        </p:grpSpPr>
        <p:sp>
          <p:nvSpPr>
            <p:cNvPr id="53" name="Rectangle 11"/>
            <p:cNvSpPr>
              <a:spLocks/>
            </p:cNvSpPr>
            <p:nvPr/>
          </p:nvSpPr>
          <p:spPr bwMode="auto">
            <a:xfrm>
              <a:off x="165284" y="1778836"/>
              <a:ext cx="430213" cy="395073"/>
            </a:xfrm>
            <a:prstGeom prst="rect">
              <a:avLst/>
            </a:prstGeom>
            <a:noFill/>
            <a:ln w="6350" cap="flat" cmpd="sng">
              <a:solidFill>
                <a:schemeClr val="tx1">
                  <a:lumMod val="65000"/>
                  <a:lumOff val="35000"/>
                </a:schemeClr>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54" name="TextBox 53"/>
            <p:cNvSpPr txBox="1"/>
            <p:nvPr/>
          </p:nvSpPr>
          <p:spPr>
            <a:xfrm>
              <a:off x="186189" y="1778836"/>
              <a:ext cx="265095" cy="369332"/>
            </a:xfrm>
            <a:prstGeom prst="rect">
              <a:avLst/>
            </a:prstGeom>
            <a:noFill/>
          </p:spPr>
          <p:txBody>
            <a:bodyPr wrap="none" rtlCol="0">
              <a:spAutoFit/>
            </a:bodyPr>
            <a:lstStyle/>
            <a:p>
              <a:r>
                <a:rPr lang="en-US" dirty="0" smtClean="0"/>
                <a:t>Routing</a:t>
              </a:r>
              <a:endParaRPr lang="en-US" dirty="0"/>
            </a:p>
          </p:txBody>
        </p:sp>
      </p:grpSp>
      <p:grpSp>
        <p:nvGrpSpPr>
          <p:cNvPr id="55" name="Group 54"/>
          <p:cNvGrpSpPr/>
          <p:nvPr/>
        </p:nvGrpSpPr>
        <p:grpSpPr>
          <a:xfrm>
            <a:off x="6856088" y="1283968"/>
            <a:ext cx="1233579" cy="395073"/>
            <a:chOff x="165284" y="1778836"/>
            <a:chExt cx="530201" cy="395073"/>
          </a:xfrm>
        </p:grpSpPr>
        <p:sp>
          <p:nvSpPr>
            <p:cNvPr id="56" name="Rectangle 11"/>
            <p:cNvSpPr>
              <a:spLocks/>
            </p:cNvSpPr>
            <p:nvPr/>
          </p:nvSpPr>
          <p:spPr bwMode="auto">
            <a:xfrm>
              <a:off x="165284" y="1778836"/>
              <a:ext cx="530201" cy="395073"/>
            </a:xfrm>
            <a:prstGeom prst="rect">
              <a:avLst/>
            </a:prstGeom>
            <a:noFill/>
            <a:ln w="6350" cap="flat" cmpd="sng">
              <a:solidFill>
                <a:schemeClr val="tx1">
                  <a:lumMod val="65000"/>
                  <a:lumOff val="35000"/>
                </a:schemeClr>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57" name="TextBox 56"/>
            <p:cNvSpPr txBox="1"/>
            <p:nvPr/>
          </p:nvSpPr>
          <p:spPr>
            <a:xfrm>
              <a:off x="186189" y="1778836"/>
              <a:ext cx="509296" cy="369332"/>
            </a:xfrm>
            <a:prstGeom prst="rect">
              <a:avLst/>
            </a:prstGeom>
            <a:noFill/>
          </p:spPr>
          <p:txBody>
            <a:bodyPr wrap="none" rtlCol="0">
              <a:spAutoFit/>
            </a:bodyPr>
            <a:lstStyle/>
            <a:p>
              <a:r>
                <a:rPr lang="en-US" dirty="0" smtClean="0"/>
                <a:t>Buildpacks</a:t>
              </a:r>
              <a:endParaRPr lang="en-US" dirty="0"/>
            </a:p>
          </p:txBody>
        </p:sp>
      </p:grpSp>
      <p:sp>
        <p:nvSpPr>
          <p:cNvPr id="58" name="Rectangle 57"/>
          <p:cNvSpPr/>
          <p:nvPr/>
        </p:nvSpPr>
        <p:spPr>
          <a:xfrm>
            <a:off x="3612626" y="1726507"/>
            <a:ext cx="3811796" cy="400110"/>
          </a:xfrm>
          <a:prstGeom prst="rect">
            <a:avLst/>
          </a:prstGeom>
        </p:spPr>
        <p:txBody>
          <a:bodyPr wrap="square">
            <a:spAutoFit/>
          </a:bodyPr>
          <a:lstStyle/>
          <a:p>
            <a:pPr algn="ctr"/>
            <a:r>
              <a:rPr lang="en-US" sz="2000" dirty="0" smtClean="0">
                <a:solidFill>
                  <a:srgbClr val="000000"/>
                </a:solidFill>
                <a:latin typeface="Proxima Nova Regular"/>
                <a:cs typeface="Proxima Nova Regular"/>
              </a:rPr>
              <a:t>PCF System Components</a:t>
            </a:r>
            <a:endParaRPr lang="en-US" sz="2000" dirty="0">
              <a:solidFill>
                <a:srgbClr val="000000"/>
              </a:solidFill>
              <a:latin typeface="Proxima Nova Regular"/>
              <a:cs typeface="Proxima Nova Regular"/>
            </a:endParaRPr>
          </a:p>
        </p:txBody>
      </p:sp>
      <p:grpSp>
        <p:nvGrpSpPr>
          <p:cNvPr id="59" name="Group 58"/>
          <p:cNvGrpSpPr/>
          <p:nvPr/>
        </p:nvGrpSpPr>
        <p:grpSpPr>
          <a:xfrm>
            <a:off x="2856693" y="2264840"/>
            <a:ext cx="5379587" cy="395073"/>
            <a:chOff x="169990" y="1778836"/>
            <a:chExt cx="552553" cy="395073"/>
          </a:xfrm>
        </p:grpSpPr>
        <p:sp>
          <p:nvSpPr>
            <p:cNvPr id="60" name="Rectangle 11"/>
            <p:cNvSpPr>
              <a:spLocks/>
            </p:cNvSpPr>
            <p:nvPr/>
          </p:nvSpPr>
          <p:spPr bwMode="auto">
            <a:xfrm>
              <a:off x="169990" y="1778836"/>
              <a:ext cx="552553" cy="395073"/>
            </a:xfrm>
            <a:prstGeom prst="rect">
              <a:avLst/>
            </a:prstGeom>
            <a:solidFill>
              <a:schemeClr val="tx1">
                <a:lumMod val="50000"/>
                <a:lumOff val="50000"/>
              </a:schemeClr>
            </a:solidFill>
            <a:ln w="6350" cap="flat" cmpd="sng">
              <a:solidFill>
                <a:srgbClr val="FFFFFF"/>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61" name="TextBox 60"/>
            <p:cNvSpPr txBox="1"/>
            <p:nvPr/>
          </p:nvSpPr>
          <p:spPr>
            <a:xfrm>
              <a:off x="330676" y="1778836"/>
              <a:ext cx="235083" cy="369332"/>
            </a:xfrm>
            <a:prstGeom prst="rect">
              <a:avLst/>
            </a:prstGeom>
            <a:noFill/>
          </p:spPr>
          <p:txBody>
            <a:bodyPr wrap="none" rtlCol="0">
              <a:spAutoFit/>
            </a:bodyPr>
            <a:lstStyle/>
            <a:p>
              <a:pPr algn="ctr"/>
              <a:r>
                <a:rPr lang="en-US" dirty="0" smtClean="0"/>
                <a:t>Common API</a:t>
              </a:r>
              <a:endParaRPr lang="en-US" dirty="0"/>
            </a:p>
          </p:txBody>
        </p:sp>
      </p:grpSp>
      <p:grpSp>
        <p:nvGrpSpPr>
          <p:cNvPr id="82" name="Group 81"/>
          <p:cNvGrpSpPr/>
          <p:nvPr/>
        </p:nvGrpSpPr>
        <p:grpSpPr>
          <a:xfrm>
            <a:off x="1512496" y="1177545"/>
            <a:ext cx="1351255" cy="3299082"/>
            <a:chOff x="1643872" y="1507723"/>
            <a:chExt cx="1351255" cy="3299082"/>
          </a:xfrm>
        </p:grpSpPr>
        <p:sp>
          <p:nvSpPr>
            <p:cNvPr id="62" name="Rectangle 11"/>
            <p:cNvSpPr>
              <a:spLocks/>
            </p:cNvSpPr>
            <p:nvPr/>
          </p:nvSpPr>
          <p:spPr bwMode="auto">
            <a:xfrm>
              <a:off x="1828253" y="1507723"/>
              <a:ext cx="1077356" cy="3299082"/>
            </a:xfrm>
            <a:prstGeom prst="rect">
              <a:avLst/>
            </a:prstGeom>
            <a:solidFill>
              <a:srgbClr val="00AE9E">
                <a:alpha val="76000"/>
              </a:srgbClr>
            </a:solidFill>
            <a:ln w="38100" cap="flat" cmpd="sng">
              <a:solidFill>
                <a:srgbClr val="FFFFFF"/>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63" name="Rectangle 62"/>
            <p:cNvSpPr/>
            <p:nvPr/>
          </p:nvSpPr>
          <p:spPr>
            <a:xfrm>
              <a:off x="1643872" y="4175562"/>
              <a:ext cx="1351255" cy="584776"/>
            </a:xfrm>
            <a:prstGeom prst="rect">
              <a:avLst/>
            </a:prstGeom>
          </p:spPr>
          <p:txBody>
            <a:bodyPr wrap="square">
              <a:spAutoFit/>
            </a:bodyPr>
            <a:lstStyle/>
            <a:p>
              <a:pPr algn="ctr"/>
              <a:r>
                <a:rPr lang="en-US" sz="1600" dirty="0" smtClean="0">
                  <a:solidFill>
                    <a:srgbClr val="000000"/>
                  </a:solidFill>
                  <a:latin typeface="Proxima Nova Regular"/>
                  <a:cs typeface="Proxima Nova Regular"/>
                </a:rPr>
                <a:t>Pivotal</a:t>
              </a:r>
            </a:p>
            <a:p>
              <a:pPr algn="ctr"/>
              <a:r>
                <a:rPr lang="en-US" sz="1600" dirty="0" smtClean="0">
                  <a:solidFill>
                    <a:srgbClr val="000000"/>
                  </a:solidFill>
                  <a:latin typeface="Proxima Nova Regular"/>
                  <a:cs typeface="Proxima Nova Regular"/>
                </a:rPr>
                <a:t>Services</a:t>
              </a:r>
              <a:endParaRPr lang="en-US" sz="1600" dirty="0">
                <a:solidFill>
                  <a:srgbClr val="000000"/>
                </a:solidFill>
                <a:latin typeface="Proxima Nova Regular"/>
                <a:cs typeface="Proxima Nova Regular"/>
              </a:endParaRPr>
            </a:p>
          </p:txBody>
        </p:sp>
        <p:pic>
          <p:nvPicPr>
            <p:cNvPr id="10" name="Picture 9"/>
            <p:cNvPicPr>
              <a:picLocks noChangeAspect="1"/>
            </p:cNvPicPr>
            <p:nvPr/>
          </p:nvPicPr>
          <p:blipFill>
            <a:blip r:embed="rId6"/>
            <a:stretch>
              <a:fillRect/>
            </a:stretch>
          </p:blipFill>
          <p:spPr>
            <a:xfrm>
              <a:off x="2096482" y="1791512"/>
              <a:ext cx="576465" cy="576465"/>
            </a:xfrm>
            <a:prstGeom prst="rect">
              <a:avLst/>
            </a:prstGeom>
          </p:spPr>
        </p:pic>
        <p:pic>
          <p:nvPicPr>
            <p:cNvPr id="64" name="Picture 63"/>
            <p:cNvPicPr>
              <a:picLocks noChangeAspect="1"/>
            </p:cNvPicPr>
            <p:nvPr/>
          </p:nvPicPr>
          <p:blipFill>
            <a:blip r:embed="rId7"/>
            <a:stretch>
              <a:fillRect/>
            </a:stretch>
          </p:blipFill>
          <p:spPr>
            <a:xfrm>
              <a:off x="2096482" y="2497768"/>
              <a:ext cx="576072" cy="576072"/>
            </a:xfrm>
            <a:prstGeom prst="rect">
              <a:avLst/>
            </a:prstGeom>
          </p:spPr>
        </p:pic>
        <p:pic>
          <p:nvPicPr>
            <p:cNvPr id="65" name="Picture 64"/>
            <p:cNvPicPr>
              <a:picLocks noChangeAspect="1"/>
            </p:cNvPicPr>
            <p:nvPr/>
          </p:nvPicPr>
          <p:blipFill>
            <a:blip r:embed="rId8"/>
            <a:stretch>
              <a:fillRect/>
            </a:stretch>
          </p:blipFill>
          <p:spPr>
            <a:xfrm>
              <a:off x="2083495" y="3255942"/>
              <a:ext cx="576072" cy="576072"/>
            </a:xfrm>
            <a:prstGeom prst="rect">
              <a:avLst/>
            </a:prstGeom>
          </p:spPr>
        </p:pic>
      </p:grpSp>
      <p:grpSp>
        <p:nvGrpSpPr>
          <p:cNvPr id="79" name="Group 78"/>
          <p:cNvGrpSpPr/>
          <p:nvPr/>
        </p:nvGrpSpPr>
        <p:grpSpPr>
          <a:xfrm>
            <a:off x="324588" y="1177545"/>
            <a:ext cx="1351255" cy="3299082"/>
            <a:chOff x="455964" y="1507723"/>
            <a:chExt cx="1351255" cy="3299082"/>
          </a:xfrm>
        </p:grpSpPr>
        <p:sp>
          <p:nvSpPr>
            <p:cNvPr id="71" name="Rectangle 11"/>
            <p:cNvSpPr>
              <a:spLocks/>
            </p:cNvSpPr>
            <p:nvPr/>
          </p:nvSpPr>
          <p:spPr bwMode="auto">
            <a:xfrm>
              <a:off x="640345" y="1507723"/>
              <a:ext cx="1077356" cy="3299082"/>
            </a:xfrm>
            <a:prstGeom prst="rect">
              <a:avLst/>
            </a:prstGeom>
            <a:solidFill>
              <a:srgbClr val="00AE9E">
                <a:alpha val="56000"/>
              </a:srgbClr>
            </a:solidFill>
            <a:ln w="38100" cap="flat" cmpd="sng">
              <a:solidFill>
                <a:srgbClr val="FFFFFF"/>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72" name="Rectangle 71"/>
            <p:cNvSpPr/>
            <p:nvPr/>
          </p:nvSpPr>
          <p:spPr>
            <a:xfrm>
              <a:off x="455964" y="4175562"/>
              <a:ext cx="1351255" cy="584776"/>
            </a:xfrm>
            <a:prstGeom prst="rect">
              <a:avLst/>
            </a:prstGeom>
          </p:spPr>
          <p:txBody>
            <a:bodyPr wrap="square">
              <a:spAutoFit/>
            </a:bodyPr>
            <a:lstStyle/>
            <a:p>
              <a:pPr algn="ctr"/>
              <a:r>
                <a:rPr lang="en-US" sz="1600" dirty="0" smtClean="0">
                  <a:solidFill>
                    <a:srgbClr val="000000"/>
                  </a:solidFill>
                  <a:latin typeface="Proxima Nova Regular"/>
                  <a:cs typeface="Proxima Nova Regular"/>
                </a:rPr>
                <a:t>Partner</a:t>
              </a:r>
            </a:p>
            <a:p>
              <a:pPr algn="ctr"/>
              <a:r>
                <a:rPr lang="en-US" sz="1600" dirty="0" smtClean="0">
                  <a:solidFill>
                    <a:srgbClr val="000000"/>
                  </a:solidFill>
                  <a:latin typeface="Proxima Nova Regular"/>
                  <a:cs typeface="Proxima Nova Regular"/>
                </a:rPr>
                <a:t>Services</a:t>
              </a:r>
              <a:endParaRPr lang="en-US" sz="1600" dirty="0">
                <a:solidFill>
                  <a:srgbClr val="000000"/>
                </a:solidFill>
                <a:latin typeface="Proxima Nova Regular"/>
                <a:cs typeface="Proxima Nova Regular"/>
              </a:endParaRPr>
            </a:p>
          </p:txBody>
        </p:sp>
        <p:pic>
          <p:nvPicPr>
            <p:cNvPr id="76" name="Picture 75"/>
            <p:cNvPicPr>
              <a:picLocks noChangeAspect="1"/>
            </p:cNvPicPr>
            <p:nvPr/>
          </p:nvPicPr>
          <p:blipFill>
            <a:blip r:embed="rId9"/>
            <a:stretch>
              <a:fillRect/>
            </a:stretch>
          </p:blipFill>
          <p:spPr>
            <a:xfrm>
              <a:off x="875343" y="1791512"/>
              <a:ext cx="582170" cy="582170"/>
            </a:xfrm>
            <a:prstGeom prst="rect">
              <a:avLst/>
            </a:prstGeom>
          </p:spPr>
        </p:pic>
        <p:pic>
          <p:nvPicPr>
            <p:cNvPr id="77" name="Picture 76"/>
            <p:cNvPicPr>
              <a:picLocks noChangeAspect="1"/>
            </p:cNvPicPr>
            <p:nvPr/>
          </p:nvPicPr>
          <p:blipFill>
            <a:blip r:embed="rId10"/>
            <a:stretch>
              <a:fillRect/>
            </a:stretch>
          </p:blipFill>
          <p:spPr>
            <a:xfrm>
              <a:off x="767766" y="2376844"/>
              <a:ext cx="785812" cy="785812"/>
            </a:xfrm>
            <a:prstGeom prst="rect">
              <a:avLst/>
            </a:prstGeom>
          </p:spPr>
        </p:pic>
      </p:grpSp>
      <p:sp>
        <p:nvSpPr>
          <p:cNvPr id="80" name="TextBox 79"/>
          <p:cNvSpPr txBox="1"/>
          <p:nvPr/>
        </p:nvSpPr>
        <p:spPr>
          <a:xfrm>
            <a:off x="1696881" y="5025794"/>
            <a:ext cx="184666" cy="369332"/>
          </a:xfrm>
          <a:prstGeom prst="rect">
            <a:avLst/>
          </a:prstGeom>
          <a:noFill/>
        </p:spPr>
        <p:txBody>
          <a:bodyPr wrap="none" rtlCol="0">
            <a:spAutoFit/>
          </a:bodyPr>
          <a:lstStyle/>
          <a:p>
            <a:endParaRPr lang="en-US" dirty="0"/>
          </a:p>
        </p:txBody>
      </p:sp>
      <p:pic>
        <p:nvPicPr>
          <p:cNvPr id="66" name="Picture 65"/>
          <p:cNvPicPr>
            <a:picLocks noChangeAspect="1"/>
          </p:cNvPicPr>
          <p:nvPr/>
        </p:nvPicPr>
        <p:blipFill>
          <a:blip r:embed="rId11"/>
          <a:stretch>
            <a:fillRect/>
          </a:stretch>
        </p:blipFill>
        <p:spPr>
          <a:xfrm>
            <a:off x="827863" y="2914579"/>
            <a:ext cx="421899" cy="434880"/>
          </a:xfrm>
          <a:prstGeom prst="rect">
            <a:avLst/>
          </a:prstGeom>
        </p:spPr>
      </p:pic>
    </p:spTree>
    <p:extLst>
      <p:ext uri="{BB962C8B-B14F-4D97-AF65-F5344CB8AC3E}">
        <p14:creationId xmlns:p14="http://schemas.microsoft.com/office/powerpoint/2010/main" val="1176052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fill="hold"/>
                                        <p:tgtEl>
                                          <p:spTgt spid="82"/>
                                        </p:tgtEl>
                                        <p:attrNameLst>
                                          <p:attrName>ppt_x</p:attrName>
                                        </p:attrNameLst>
                                      </p:cBhvr>
                                      <p:tavLst>
                                        <p:tav tm="0">
                                          <p:val>
                                            <p:strVal val="#ppt_x"/>
                                          </p:val>
                                        </p:tav>
                                        <p:tav tm="100000">
                                          <p:val>
                                            <p:strVal val="#ppt_x"/>
                                          </p:val>
                                        </p:tav>
                                      </p:tavLst>
                                    </p:anim>
                                    <p:anim calcmode="lin" valueType="num">
                                      <p:cBhvr additive="base">
                                        <p:cTn id="8"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9"/>
                                        </p:tgtEl>
                                        <p:attrNameLst>
                                          <p:attrName>style.visibility</p:attrName>
                                        </p:attrNameLst>
                                      </p:cBhvr>
                                      <p:to>
                                        <p:strVal val="visible"/>
                                      </p:to>
                                    </p:set>
                                    <p:anim calcmode="lin" valueType="num">
                                      <p:cBhvr additive="base">
                                        <p:cTn id="13" dur="500" fill="hold"/>
                                        <p:tgtEl>
                                          <p:spTgt spid="79"/>
                                        </p:tgtEl>
                                        <p:attrNameLst>
                                          <p:attrName>ppt_x</p:attrName>
                                        </p:attrNameLst>
                                      </p:cBhvr>
                                      <p:tavLst>
                                        <p:tav tm="0">
                                          <p:val>
                                            <p:strVal val="#ppt_x"/>
                                          </p:val>
                                        </p:tav>
                                        <p:tav tm="100000">
                                          <p:val>
                                            <p:strVal val="#ppt_x"/>
                                          </p:val>
                                        </p:tav>
                                      </p:tavLst>
                                    </p:anim>
                                    <p:anim calcmode="lin" valueType="num">
                                      <p:cBhvr additive="base">
                                        <p:cTn id="14"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a:xfrm>
            <a:off x="5191759" y="894080"/>
            <a:ext cx="1879600" cy="1806788"/>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CI/CD</a:t>
            </a:r>
          </a:p>
          <a:p>
            <a:pPr algn="ctr"/>
            <a:endParaRPr lang="en-US" dirty="0"/>
          </a:p>
        </p:txBody>
      </p:sp>
      <p:sp>
        <p:nvSpPr>
          <p:cNvPr id="34" name="Rectangle 33"/>
          <p:cNvSpPr/>
          <p:nvPr/>
        </p:nvSpPr>
        <p:spPr>
          <a:xfrm>
            <a:off x="2052320" y="894080"/>
            <a:ext cx="3098800" cy="3657600"/>
          </a:xfrm>
          <a:prstGeom prst="rect">
            <a:avLst/>
          </a:prstGeom>
          <a:solidFill>
            <a:schemeClr val="bg1">
              <a:lumMod val="85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Data</a:t>
            </a:r>
            <a:endParaRPr lang="en-US" dirty="0" smtClean="0">
              <a:solidFill>
                <a:srgbClr val="000000"/>
              </a:solidFill>
            </a:endParaRPr>
          </a:p>
        </p:txBody>
      </p:sp>
      <p:sp>
        <p:nvSpPr>
          <p:cNvPr id="2" name="Title 1"/>
          <p:cNvSpPr>
            <a:spLocks noGrp="1"/>
          </p:cNvSpPr>
          <p:nvPr>
            <p:ph type="title"/>
          </p:nvPr>
        </p:nvSpPr>
        <p:spPr>
          <a:xfrm>
            <a:off x="142240" y="185516"/>
            <a:ext cx="8410576" cy="457201"/>
          </a:xfrm>
        </p:spPr>
        <p:txBody>
          <a:bodyPr/>
          <a:lstStyle/>
          <a:p>
            <a:r>
              <a:rPr lang="en-US" sz="2800" dirty="0">
                <a:solidFill>
                  <a:srgbClr val="2C95DD"/>
                </a:solidFill>
              </a:rPr>
              <a:t>Pivotal</a:t>
            </a:r>
            <a:r>
              <a:rPr lang="en-US" sz="2800" dirty="0" smtClean="0"/>
              <a:t> </a:t>
            </a:r>
            <a:r>
              <a:rPr lang="en-US" sz="2800" dirty="0">
                <a:solidFill>
                  <a:srgbClr val="2C95DD"/>
                </a:solidFill>
              </a:rPr>
              <a:t>Cloud Foundry Services</a:t>
            </a:r>
          </a:p>
        </p:txBody>
      </p:sp>
      <p:sp>
        <p:nvSpPr>
          <p:cNvPr id="3" name="Rectangle 2"/>
          <p:cNvSpPr/>
          <p:nvPr/>
        </p:nvSpPr>
        <p:spPr>
          <a:xfrm>
            <a:off x="142240" y="894080"/>
            <a:ext cx="1869440" cy="2191083"/>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Mobile</a:t>
            </a:r>
            <a:endParaRPr lang="en-US" dirty="0" smtClean="0">
              <a:solidFill>
                <a:schemeClr val="tx2"/>
              </a:solidFill>
            </a:endParaRPr>
          </a:p>
        </p:txBody>
      </p:sp>
      <p:sp>
        <p:nvSpPr>
          <p:cNvPr id="6" name="Rectangle 5"/>
          <p:cNvSpPr/>
          <p:nvPr/>
        </p:nvSpPr>
        <p:spPr>
          <a:xfrm>
            <a:off x="7122160" y="894080"/>
            <a:ext cx="1889760" cy="3669482"/>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Cloud Native</a:t>
            </a:r>
          </a:p>
          <a:p>
            <a:pPr algn="ctr"/>
            <a:endParaRPr lang="en-US" dirty="0"/>
          </a:p>
        </p:txBody>
      </p:sp>
      <p:pic>
        <p:nvPicPr>
          <p:cNvPr id="18" name="Picture 17" descr="icon_apigateway_cf@2x.png"/>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234406" y="1501513"/>
            <a:ext cx="640080" cy="640080"/>
          </a:xfrm>
          <a:prstGeom prst="rect">
            <a:avLst/>
          </a:prstGeom>
        </p:spPr>
      </p:pic>
      <p:pic>
        <p:nvPicPr>
          <p:cNvPr id="19" name="Picture 18" descr="icon_cloudbees_cf@2x.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73810" y="1935481"/>
            <a:ext cx="640080" cy="640080"/>
          </a:xfrm>
          <a:prstGeom prst="rect">
            <a:avLst/>
          </a:prstGeom>
        </p:spPr>
      </p:pic>
      <p:pic>
        <p:nvPicPr>
          <p:cNvPr id="20" name="Picture 19" descr="icon_datastaxenterprise_cf@2x.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22809" y="1295401"/>
            <a:ext cx="640080" cy="640080"/>
          </a:xfrm>
          <a:prstGeom prst="rect">
            <a:avLst/>
          </a:prstGeom>
        </p:spPr>
      </p:pic>
      <p:pic>
        <p:nvPicPr>
          <p:cNvPr id="22" name="Picture 21" descr="icon_gemfire_cf@2x.png"/>
          <p:cNvPicPr>
            <a:picLocks noChangeAspect="1"/>
          </p:cNvPicPr>
          <p:nvPr/>
        </p:nvPicPr>
        <p:blipFill>
          <a:blip r:embed="rId6" cstate="screen">
            <a:alphaModFix/>
            <a:extLst>
              <a:ext uri="{28A0092B-C50C-407E-A947-70E740481C1C}">
                <a14:useLocalDpi xmlns:a14="http://schemas.microsoft.com/office/drawing/2010/main"/>
              </a:ext>
            </a:extLst>
          </a:blip>
          <a:stretch>
            <a:fillRect/>
          </a:stretch>
        </p:blipFill>
        <p:spPr>
          <a:xfrm>
            <a:off x="3615403" y="3754844"/>
            <a:ext cx="640080" cy="640080"/>
          </a:xfrm>
          <a:prstGeom prst="rect">
            <a:avLst/>
          </a:prstGeom>
        </p:spPr>
      </p:pic>
      <p:pic>
        <p:nvPicPr>
          <p:cNvPr id="23" name="Picture 22" descr="icon_pushnotification_cf@2x.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39486" y="2357121"/>
            <a:ext cx="640079" cy="640079"/>
          </a:xfrm>
          <a:prstGeom prst="rect">
            <a:avLst/>
          </a:prstGeom>
        </p:spPr>
      </p:pic>
      <p:pic>
        <p:nvPicPr>
          <p:cNvPr id="24" name="Picture 23" descr="icon_rabbitmq_cf@2x.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630429" y="2139053"/>
            <a:ext cx="637540" cy="637540"/>
          </a:xfrm>
          <a:prstGeom prst="rect">
            <a:avLst/>
          </a:prstGeom>
        </p:spPr>
      </p:pic>
      <p:pic>
        <p:nvPicPr>
          <p:cNvPr id="25" name="Picture 24" descr="icon_redis_cf@2x.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135674" y="1308722"/>
            <a:ext cx="638006" cy="638006"/>
          </a:xfrm>
          <a:prstGeom prst="rect">
            <a:avLst/>
          </a:prstGeom>
        </p:spPr>
      </p:pic>
      <p:pic>
        <p:nvPicPr>
          <p:cNvPr id="26" name="Picture 25" descr="icon_springxd_cf@2x.png"/>
          <p:cNvPicPr>
            <a:picLocks noChangeAspect="1"/>
          </p:cNvPicPr>
          <p:nvPr/>
        </p:nvPicPr>
        <p:blipFill>
          <a:blip r:embed="rId10" cstate="screen">
            <a:alphaModFix/>
            <a:extLst>
              <a:ext uri="{28A0092B-C50C-407E-A947-70E740481C1C}">
                <a14:useLocalDpi xmlns:a14="http://schemas.microsoft.com/office/drawing/2010/main"/>
              </a:ext>
            </a:extLst>
          </a:blip>
          <a:stretch>
            <a:fillRect/>
          </a:stretch>
        </p:blipFill>
        <p:spPr>
          <a:xfrm>
            <a:off x="2135674" y="2933989"/>
            <a:ext cx="640080" cy="640080"/>
          </a:xfrm>
          <a:prstGeom prst="rect">
            <a:avLst/>
          </a:prstGeom>
        </p:spPr>
      </p:pic>
      <p:pic>
        <p:nvPicPr>
          <p:cNvPr id="28" name="Picture 2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133898" y="2141593"/>
            <a:ext cx="639782" cy="639782"/>
          </a:xfrm>
          <a:prstGeom prst="rect">
            <a:avLst/>
          </a:prstGeom>
        </p:spPr>
      </p:pic>
      <p:pic>
        <p:nvPicPr>
          <p:cNvPr id="31" name="Picture 3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128268" y="3779753"/>
            <a:ext cx="640080" cy="640080"/>
          </a:xfrm>
          <a:prstGeom prst="rect">
            <a:avLst/>
          </a:prstGeom>
        </p:spPr>
      </p:pic>
      <p:pic>
        <p:nvPicPr>
          <p:cNvPr id="35" name="pasted-image.png"/>
          <p:cNvPicPr/>
          <p:nvPr/>
        </p:nvPicPr>
        <p:blipFill>
          <a:blip r:embed="rId13" cstate="screen">
            <a:extLst>
              <a:ext uri="{28A0092B-C50C-407E-A947-70E740481C1C}">
                <a14:useLocalDpi xmlns:a14="http://schemas.microsoft.com/office/drawing/2010/main"/>
              </a:ext>
            </a:extLst>
          </a:blip>
          <a:stretch>
            <a:fillRect/>
          </a:stretch>
        </p:blipFill>
        <p:spPr>
          <a:xfrm>
            <a:off x="7327059" y="1277834"/>
            <a:ext cx="640689" cy="640690"/>
          </a:xfrm>
          <a:prstGeom prst="rect">
            <a:avLst/>
          </a:prstGeom>
          <a:ln w="12700" cap="flat">
            <a:noFill/>
            <a:miter lim="400000"/>
          </a:ln>
          <a:effectLst/>
        </p:spPr>
      </p:pic>
      <p:pic>
        <p:nvPicPr>
          <p:cNvPr id="36" name="pasted-image.png"/>
          <p:cNvPicPr/>
          <p:nvPr/>
        </p:nvPicPr>
        <p:blipFill>
          <a:blip r:embed="rId14" cstate="screen">
            <a:extLst>
              <a:ext uri="{28A0092B-C50C-407E-A947-70E740481C1C}">
                <a14:useLocalDpi xmlns:a14="http://schemas.microsoft.com/office/drawing/2010/main"/>
              </a:ext>
            </a:extLst>
          </a:blip>
          <a:stretch>
            <a:fillRect/>
          </a:stretch>
        </p:blipFill>
        <p:spPr>
          <a:xfrm>
            <a:off x="7331951" y="2006470"/>
            <a:ext cx="633413" cy="633413"/>
          </a:xfrm>
          <a:prstGeom prst="rect">
            <a:avLst/>
          </a:prstGeom>
          <a:ln w="12700" cap="flat">
            <a:noFill/>
            <a:miter lim="400000"/>
          </a:ln>
          <a:effectLst/>
        </p:spPr>
      </p:pic>
      <p:pic>
        <p:nvPicPr>
          <p:cNvPr id="37" name="pasted-image.png"/>
          <p:cNvPicPr/>
          <p:nvPr/>
        </p:nvPicPr>
        <p:blipFill>
          <a:blip r:embed="rId15" cstate="screen">
            <a:extLst>
              <a:ext uri="{28A0092B-C50C-407E-A947-70E740481C1C}">
                <a14:useLocalDpi xmlns:a14="http://schemas.microsoft.com/office/drawing/2010/main"/>
              </a:ext>
            </a:extLst>
          </a:blip>
          <a:stretch>
            <a:fillRect/>
          </a:stretch>
        </p:blipFill>
        <p:spPr>
          <a:xfrm>
            <a:off x="7334131" y="2748166"/>
            <a:ext cx="633398" cy="633397"/>
          </a:xfrm>
          <a:prstGeom prst="rect">
            <a:avLst/>
          </a:prstGeom>
          <a:ln w="12700" cap="flat">
            <a:noFill/>
            <a:miter lim="400000"/>
          </a:ln>
          <a:effectLst/>
        </p:spPr>
      </p:pic>
      <p:pic>
        <p:nvPicPr>
          <p:cNvPr id="10" name="Picture 9" descr="icon_pivotalhd_cf@2x.pn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630429" y="2941609"/>
            <a:ext cx="632460" cy="632460"/>
          </a:xfrm>
          <a:prstGeom prst="rect">
            <a:avLst/>
          </a:prstGeom>
        </p:spPr>
      </p:pic>
      <p:sp>
        <p:nvSpPr>
          <p:cNvPr id="11" name="TextBox 10"/>
          <p:cNvSpPr txBox="1"/>
          <p:nvPr/>
        </p:nvSpPr>
        <p:spPr>
          <a:xfrm>
            <a:off x="985519" y="1501513"/>
            <a:ext cx="1005841" cy="461665"/>
          </a:xfrm>
          <a:prstGeom prst="rect">
            <a:avLst/>
          </a:prstGeom>
          <a:noFill/>
        </p:spPr>
        <p:txBody>
          <a:bodyPr wrap="square" rtlCol="0">
            <a:spAutoFit/>
          </a:bodyPr>
          <a:lstStyle/>
          <a:p>
            <a:r>
              <a:rPr lang="en-US" sz="1200" dirty="0" smtClean="0">
                <a:solidFill>
                  <a:schemeClr val="accent1"/>
                </a:solidFill>
                <a:latin typeface="FreightSans Pro Medium"/>
                <a:cs typeface="FreightSans Pro Medium"/>
              </a:rPr>
              <a:t>App</a:t>
            </a:r>
          </a:p>
          <a:p>
            <a:r>
              <a:rPr lang="en-US" sz="1200" dirty="0" smtClean="0">
                <a:solidFill>
                  <a:schemeClr val="accent1"/>
                </a:solidFill>
                <a:latin typeface="FreightSans Pro Medium"/>
                <a:cs typeface="FreightSans Pro Medium"/>
              </a:rPr>
              <a:t>Distribution</a:t>
            </a:r>
          </a:p>
        </p:txBody>
      </p:sp>
      <p:sp>
        <p:nvSpPr>
          <p:cNvPr id="38" name="TextBox 37"/>
          <p:cNvSpPr txBox="1"/>
          <p:nvPr/>
        </p:nvSpPr>
        <p:spPr>
          <a:xfrm>
            <a:off x="975359" y="2336800"/>
            <a:ext cx="103632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Push Notifications</a:t>
            </a:r>
          </a:p>
        </p:txBody>
      </p:sp>
      <p:sp>
        <p:nvSpPr>
          <p:cNvPr id="41" name="TextBox 40"/>
          <p:cNvSpPr txBox="1"/>
          <p:nvPr/>
        </p:nvSpPr>
        <p:spPr>
          <a:xfrm>
            <a:off x="4281291" y="2280357"/>
            <a:ext cx="910469"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RabbitMQ</a:t>
            </a:r>
            <a:endParaRPr lang="en-US" sz="1200" dirty="0" smtClean="0">
              <a:solidFill>
                <a:schemeClr val="bg2"/>
              </a:solidFill>
              <a:latin typeface="FreightSans Pro Medium"/>
              <a:cs typeface="FreightSans Pro Medium"/>
            </a:endParaRPr>
          </a:p>
        </p:txBody>
      </p:sp>
      <p:sp>
        <p:nvSpPr>
          <p:cNvPr id="42" name="TextBox 41"/>
          <p:cNvSpPr txBox="1"/>
          <p:nvPr/>
        </p:nvSpPr>
        <p:spPr>
          <a:xfrm>
            <a:off x="5901405" y="1975131"/>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Jenkins Enterprise</a:t>
            </a:r>
          </a:p>
        </p:txBody>
      </p:sp>
      <p:sp>
        <p:nvSpPr>
          <p:cNvPr id="43" name="TextBox 42"/>
          <p:cNvSpPr txBox="1"/>
          <p:nvPr/>
        </p:nvSpPr>
        <p:spPr>
          <a:xfrm>
            <a:off x="2733039" y="310890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Data Flow</a:t>
            </a:r>
          </a:p>
        </p:txBody>
      </p:sp>
      <p:sp>
        <p:nvSpPr>
          <p:cNvPr id="45" name="TextBox 44"/>
          <p:cNvSpPr txBox="1"/>
          <p:nvPr/>
        </p:nvSpPr>
        <p:spPr>
          <a:xfrm>
            <a:off x="8006079" y="137523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Config</a:t>
            </a:r>
            <a:r>
              <a:rPr lang="en-US" sz="1200" dirty="0" smtClean="0">
                <a:solidFill>
                  <a:schemeClr val="bg2"/>
                </a:solidFill>
                <a:latin typeface="FreightSans Pro Medium"/>
                <a:cs typeface="FreightSans Pro Medium"/>
              </a:rPr>
              <a:t> Server</a:t>
            </a:r>
          </a:p>
        </p:txBody>
      </p:sp>
      <p:sp>
        <p:nvSpPr>
          <p:cNvPr id="46" name="TextBox 45"/>
          <p:cNvSpPr txBox="1"/>
          <p:nvPr/>
        </p:nvSpPr>
        <p:spPr>
          <a:xfrm>
            <a:off x="8009287" y="2099799"/>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Service Directory</a:t>
            </a:r>
          </a:p>
        </p:txBody>
      </p:sp>
      <p:sp>
        <p:nvSpPr>
          <p:cNvPr id="47" name="TextBox 46"/>
          <p:cNvSpPr txBox="1"/>
          <p:nvPr/>
        </p:nvSpPr>
        <p:spPr>
          <a:xfrm>
            <a:off x="8006079" y="281848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Circuit Breaker</a:t>
            </a:r>
          </a:p>
        </p:txBody>
      </p:sp>
      <p:sp>
        <p:nvSpPr>
          <p:cNvPr id="49" name="TextBox 48"/>
          <p:cNvSpPr txBox="1"/>
          <p:nvPr/>
        </p:nvSpPr>
        <p:spPr>
          <a:xfrm>
            <a:off x="4255483" y="130556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DataStax</a:t>
            </a:r>
            <a:r>
              <a:rPr lang="en-US" sz="1200" dirty="0" smtClean="0">
                <a:solidFill>
                  <a:schemeClr val="bg2"/>
                </a:solidFill>
                <a:latin typeface="FreightSans Pro Medium"/>
                <a:cs typeface="FreightSans Pro Medium"/>
              </a:rPr>
              <a:t> Cassandra</a:t>
            </a:r>
          </a:p>
        </p:txBody>
      </p:sp>
      <p:sp>
        <p:nvSpPr>
          <p:cNvPr id="50" name="TextBox 49"/>
          <p:cNvSpPr txBox="1"/>
          <p:nvPr/>
        </p:nvSpPr>
        <p:spPr>
          <a:xfrm>
            <a:off x="4261400" y="3989767"/>
            <a:ext cx="882314"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GemFire</a:t>
            </a:r>
            <a:endParaRPr lang="en-US" sz="1200" dirty="0" smtClean="0">
              <a:solidFill>
                <a:schemeClr val="bg2"/>
              </a:solidFill>
              <a:latin typeface="FreightSans Pro Medium"/>
              <a:cs typeface="FreightSans Pro Medium"/>
            </a:endParaRPr>
          </a:p>
        </p:txBody>
      </p:sp>
      <p:sp>
        <p:nvSpPr>
          <p:cNvPr id="52" name="TextBox 51"/>
          <p:cNvSpPr txBox="1"/>
          <p:nvPr/>
        </p:nvSpPr>
        <p:spPr>
          <a:xfrm>
            <a:off x="4267969" y="3108908"/>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PivotalHD</a:t>
            </a:r>
            <a:endParaRPr lang="en-US" sz="1200" dirty="0" smtClean="0">
              <a:solidFill>
                <a:schemeClr val="bg2"/>
              </a:solidFill>
              <a:latin typeface="FreightSans Pro Medium"/>
              <a:cs typeface="FreightSans Pro Medium"/>
            </a:endParaRPr>
          </a:p>
        </p:txBody>
      </p:sp>
      <p:sp>
        <p:nvSpPr>
          <p:cNvPr id="53" name="TextBox 52"/>
          <p:cNvSpPr txBox="1"/>
          <p:nvPr/>
        </p:nvSpPr>
        <p:spPr>
          <a:xfrm>
            <a:off x="2722879" y="1432833"/>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Redis</a:t>
            </a:r>
            <a:endParaRPr lang="en-US" sz="1200" dirty="0" smtClean="0">
              <a:solidFill>
                <a:schemeClr val="bg2"/>
              </a:solidFill>
              <a:latin typeface="FreightSans Pro Medium"/>
              <a:cs typeface="FreightSans Pro Medium"/>
            </a:endParaRPr>
          </a:p>
        </p:txBody>
      </p:sp>
      <p:sp>
        <p:nvSpPr>
          <p:cNvPr id="54" name="TextBox 53"/>
          <p:cNvSpPr txBox="1"/>
          <p:nvPr/>
        </p:nvSpPr>
        <p:spPr>
          <a:xfrm>
            <a:off x="2722879" y="230404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MySQL</a:t>
            </a:r>
          </a:p>
        </p:txBody>
      </p:sp>
      <p:sp>
        <p:nvSpPr>
          <p:cNvPr id="56" name="TextBox 55"/>
          <p:cNvSpPr txBox="1"/>
          <p:nvPr/>
        </p:nvSpPr>
        <p:spPr>
          <a:xfrm>
            <a:off x="2725633" y="3779753"/>
            <a:ext cx="93472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Session state caching</a:t>
            </a:r>
            <a:endParaRPr lang="en-US" sz="1000" dirty="0" smtClean="0">
              <a:solidFill>
                <a:schemeClr val="bg2"/>
              </a:solidFill>
              <a:latin typeface="FreightSans Pro Medium"/>
              <a:cs typeface="FreightSans Pro Medium"/>
            </a:endParaRPr>
          </a:p>
        </p:txBody>
      </p:sp>
      <p:sp>
        <p:nvSpPr>
          <p:cNvPr id="48" name="Rectangle 47"/>
          <p:cNvSpPr/>
          <p:nvPr/>
        </p:nvSpPr>
        <p:spPr>
          <a:xfrm>
            <a:off x="142240" y="3129727"/>
            <a:ext cx="1869440" cy="1421954"/>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Security</a:t>
            </a:r>
            <a:endParaRPr lang="en-US" dirty="0" smtClean="0">
              <a:solidFill>
                <a:schemeClr val="tx2"/>
              </a:solidFill>
            </a:endParaRPr>
          </a:p>
        </p:txBody>
      </p:sp>
      <p:pic>
        <p:nvPicPr>
          <p:cNvPr id="57" name="Picture 56"/>
          <p:cNvPicPr>
            <a:picLocks noChangeAspect="1"/>
          </p:cNvPicPr>
          <p:nvPr/>
        </p:nvPicPr>
        <p:blipFill>
          <a:blip r:embed="rId17" cstate="screen">
            <a:alphaModFix/>
            <a:extLst>
              <a:ext uri="{28A0092B-C50C-407E-A947-70E740481C1C}">
                <a14:useLocalDpi xmlns:a14="http://schemas.microsoft.com/office/drawing/2010/main"/>
              </a:ext>
            </a:extLst>
          </a:blip>
          <a:stretch>
            <a:fillRect/>
          </a:stretch>
        </p:blipFill>
        <p:spPr>
          <a:xfrm>
            <a:off x="239486" y="3675380"/>
            <a:ext cx="635000" cy="635000"/>
          </a:xfrm>
          <a:prstGeom prst="rect">
            <a:avLst/>
          </a:prstGeom>
        </p:spPr>
      </p:pic>
      <p:sp>
        <p:nvSpPr>
          <p:cNvPr id="58" name="TextBox 57"/>
          <p:cNvSpPr txBox="1"/>
          <p:nvPr/>
        </p:nvSpPr>
        <p:spPr>
          <a:xfrm>
            <a:off x="807357" y="3799840"/>
            <a:ext cx="1173843"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Single Sign-on</a:t>
            </a:r>
          </a:p>
        </p:txBody>
      </p:sp>
      <p:sp>
        <p:nvSpPr>
          <p:cNvPr id="59" name="Rectangle 58"/>
          <p:cNvSpPr/>
          <p:nvPr/>
        </p:nvSpPr>
        <p:spPr>
          <a:xfrm>
            <a:off x="5189572" y="2739867"/>
            <a:ext cx="1879600" cy="1823695"/>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Monitoring</a:t>
            </a:r>
            <a:endParaRPr lang="en-US" sz="2000" b="1" dirty="0" smtClean="0">
              <a:solidFill>
                <a:srgbClr val="000000"/>
              </a:solidFill>
            </a:endParaRPr>
          </a:p>
          <a:p>
            <a:pPr algn="ctr"/>
            <a:endParaRPr lang="en-US" dirty="0"/>
          </a:p>
        </p:txBody>
      </p:sp>
      <p:sp>
        <p:nvSpPr>
          <p:cNvPr id="60" name="TextBox 59"/>
          <p:cNvSpPr txBox="1"/>
          <p:nvPr/>
        </p:nvSpPr>
        <p:spPr>
          <a:xfrm>
            <a:off x="5913891" y="1415780"/>
            <a:ext cx="944110"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Git</a:t>
            </a:r>
            <a:r>
              <a:rPr lang="en-US" sz="1200" dirty="0" smtClean="0">
                <a:solidFill>
                  <a:schemeClr val="bg2"/>
                </a:solidFill>
                <a:latin typeface="FreightSans Pro Medium"/>
                <a:cs typeface="FreightSans Pro Medium"/>
              </a:rPr>
              <a:t> Lab</a:t>
            </a:r>
          </a:p>
        </p:txBody>
      </p:sp>
      <p:sp>
        <p:nvSpPr>
          <p:cNvPr id="62" name="TextBox 61"/>
          <p:cNvSpPr txBox="1"/>
          <p:nvPr/>
        </p:nvSpPr>
        <p:spPr>
          <a:xfrm>
            <a:off x="5972803" y="4117925"/>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New Relic</a:t>
            </a:r>
          </a:p>
        </p:txBody>
      </p:sp>
      <p:sp>
        <p:nvSpPr>
          <p:cNvPr id="63" name="TextBox 62"/>
          <p:cNvSpPr txBox="1"/>
          <p:nvPr/>
        </p:nvSpPr>
        <p:spPr>
          <a:xfrm>
            <a:off x="5972803" y="3226168"/>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App Dynamics</a:t>
            </a:r>
          </a:p>
        </p:txBody>
      </p:sp>
      <p:pic>
        <p:nvPicPr>
          <p:cNvPr id="30" name="Picture 29" descr="gitlab.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261324" y="1215207"/>
            <a:ext cx="640081" cy="640081"/>
          </a:xfrm>
          <a:prstGeom prst="rect">
            <a:avLst/>
          </a:prstGeom>
        </p:spPr>
      </p:pic>
      <p:pic>
        <p:nvPicPr>
          <p:cNvPr id="32" name="Picture 31" descr="elk.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274646" y="3129726"/>
            <a:ext cx="639244" cy="636325"/>
          </a:xfrm>
          <a:prstGeom prst="rect">
            <a:avLst/>
          </a:prstGeom>
        </p:spPr>
      </p:pic>
      <p:pic>
        <p:nvPicPr>
          <p:cNvPr id="70" name="Picture 69" descr="newrelic.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287132" y="3858465"/>
            <a:ext cx="626759" cy="626759"/>
          </a:xfrm>
          <a:prstGeom prst="rect">
            <a:avLst/>
          </a:prstGeom>
        </p:spPr>
      </p:pic>
      <p:pic>
        <p:nvPicPr>
          <p:cNvPr id="72" name="Picture 2" descr="http://photos4.meetupstatic.com/photos/event/7/8/f/c/global_249990972.jpe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260969" y="3836140"/>
            <a:ext cx="583693" cy="583693"/>
          </a:xfrm>
          <a:prstGeom prst="roundRect">
            <a:avLst>
              <a:gd name="adj" fmla="val 22615"/>
            </a:avLst>
          </a:prstGeom>
          <a:solidFill>
            <a:srgbClr val="FFFFFF">
              <a:shade val="85000"/>
            </a:srgbClr>
          </a:solidFill>
          <a:ln>
            <a:noFill/>
          </a:ln>
          <a:effectLst/>
          <a:extLst/>
        </p:spPr>
      </p:pic>
      <p:sp>
        <p:nvSpPr>
          <p:cNvPr id="73" name="TextBox 72"/>
          <p:cNvSpPr txBox="1"/>
          <p:nvPr/>
        </p:nvSpPr>
        <p:spPr>
          <a:xfrm>
            <a:off x="7276738" y="3993535"/>
            <a:ext cx="1127883" cy="276999"/>
          </a:xfrm>
          <a:prstGeom prst="rect">
            <a:avLst/>
          </a:prstGeom>
          <a:noFill/>
        </p:spPr>
        <p:txBody>
          <a:bodyPr wrap="square" rtlCol="0">
            <a:spAutoFit/>
          </a:bodyPr>
          <a:lstStyle/>
          <a:p>
            <a:r>
              <a:rPr lang="en-US" sz="1200" dirty="0" smtClean="0">
                <a:solidFill>
                  <a:schemeClr val="tx1"/>
                </a:solidFill>
                <a:latin typeface="FreightSans Pro Medium"/>
                <a:cs typeface="FreightSans Pro Medium"/>
              </a:rPr>
              <a:t>Powered by</a:t>
            </a:r>
          </a:p>
        </p:txBody>
      </p:sp>
    </p:spTree>
    <p:extLst>
      <p:ext uri="{BB962C8B-B14F-4D97-AF65-F5344CB8AC3E}">
        <p14:creationId xmlns:p14="http://schemas.microsoft.com/office/powerpoint/2010/main" val="35096762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153091493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1"/>
          <p:cNvSpPr txBox="1">
            <a:spLocks/>
          </p:cNvSpPr>
          <p:nvPr/>
        </p:nvSpPr>
        <p:spPr bwMode="gray">
          <a:xfrm>
            <a:off x="395915" y="172590"/>
            <a:ext cx="8410575" cy="460375"/>
          </a:xfrm>
          <a:prstGeom prst="rect">
            <a:avLst/>
          </a:prstGeom>
          <a:noFill/>
        </p:spPr>
        <p:txBody>
          <a:bodyPr lIns="0" tIns="0" rIns="0" bIns="0" anchor="t" anchorCtr="0"/>
          <a:lstStyle>
            <a:lvl1pPr algn="l" rtl="0" fontAlgn="base">
              <a:lnSpc>
                <a:spcPct val="90000"/>
              </a:lnSpc>
              <a:spcBef>
                <a:spcPct val="0"/>
              </a:spcBef>
              <a:spcAft>
                <a:spcPct val="0"/>
              </a:spcAft>
              <a:defRPr sz="3200" kern="1200">
                <a:solidFill>
                  <a:schemeClr val="tx2"/>
                </a:solidFill>
                <a:latin typeface="Arial"/>
                <a:ea typeface="ＭＳ Ｐゴシック" charset="0"/>
                <a:cs typeface="Arial"/>
              </a:defRPr>
            </a:lvl1pPr>
            <a:lvl2pPr algn="l" rtl="0" fontAlgn="base">
              <a:spcBef>
                <a:spcPct val="0"/>
              </a:spcBef>
              <a:spcAft>
                <a:spcPct val="0"/>
              </a:spcAft>
              <a:defRPr sz="3200">
                <a:solidFill>
                  <a:srgbClr val="2C95DD"/>
                </a:solidFill>
                <a:latin typeface="MetaNormalLF-Roman" charset="0"/>
                <a:ea typeface="ＭＳ Ｐゴシック" charset="0"/>
                <a:cs typeface="ＭＳ Ｐゴシック" charset="0"/>
              </a:defRPr>
            </a:lvl2pPr>
            <a:lvl3pPr algn="l" rtl="0" fontAlgn="base">
              <a:spcBef>
                <a:spcPct val="0"/>
              </a:spcBef>
              <a:spcAft>
                <a:spcPct val="0"/>
              </a:spcAft>
              <a:defRPr sz="3200">
                <a:solidFill>
                  <a:srgbClr val="2C95DD"/>
                </a:solidFill>
                <a:latin typeface="MetaNormalLF-Roman" charset="0"/>
                <a:ea typeface="ＭＳ Ｐゴシック" charset="0"/>
                <a:cs typeface="ＭＳ Ｐゴシック" charset="0"/>
              </a:defRPr>
            </a:lvl3pPr>
            <a:lvl4pPr algn="l" rtl="0" fontAlgn="base">
              <a:spcBef>
                <a:spcPct val="0"/>
              </a:spcBef>
              <a:spcAft>
                <a:spcPct val="0"/>
              </a:spcAft>
              <a:defRPr sz="3200">
                <a:solidFill>
                  <a:srgbClr val="2C95DD"/>
                </a:solidFill>
                <a:latin typeface="MetaNormalLF-Roman" charset="0"/>
                <a:ea typeface="ＭＳ Ｐゴシック" charset="0"/>
                <a:cs typeface="ＭＳ Ｐゴシック" charset="0"/>
              </a:defRPr>
            </a:lvl4pPr>
            <a:lvl5pPr algn="l" rtl="0" fontAlgn="base">
              <a:spcBef>
                <a:spcPct val="0"/>
              </a:spcBef>
              <a:spcAft>
                <a:spcPct val="0"/>
              </a:spcAft>
              <a:defRPr sz="3200">
                <a:solidFill>
                  <a:srgbClr val="2C95DD"/>
                </a:solidFill>
                <a:latin typeface="MetaNormalLF-Roman" charset="0"/>
                <a:ea typeface="ＭＳ Ｐゴシック" charset="0"/>
                <a:cs typeface="ＭＳ Ｐゴシック" charset="0"/>
              </a:defRPr>
            </a:lvl5pPr>
            <a:lvl6pPr marL="457200" algn="l" rtl="0" fontAlgn="base">
              <a:spcBef>
                <a:spcPct val="0"/>
              </a:spcBef>
              <a:spcAft>
                <a:spcPct val="0"/>
              </a:spcAft>
              <a:defRPr sz="3200">
                <a:solidFill>
                  <a:srgbClr val="2C95DD"/>
                </a:solidFill>
                <a:latin typeface="MetaNormalLF-Roman" charset="0"/>
                <a:ea typeface="ＭＳ Ｐゴシック" charset="0"/>
                <a:cs typeface="ＭＳ Ｐゴシック" charset="0"/>
              </a:defRPr>
            </a:lvl6pPr>
            <a:lvl7pPr marL="914400" algn="l" rtl="0" fontAlgn="base">
              <a:spcBef>
                <a:spcPct val="0"/>
              </a:spcBef>
              <a:spcAft>
                <a:spcPct val="0"/>
              </a:spcAft>
              <a:defRPr sz="3200">
                <a:solidFill>
                  <a:srgbClr val="2C95DD"/>
                </a:solidFill>
                <a:latin typeface="MetaNormalLF-Roman" charset="0"/>
                <a:ea typeface="ＭＳ Ｐゴシック" charset="0"/>
                <a:cs typeface="ＭＳ Ｐゴシック" charset="0"/>
              </a:defRPr>
            </a:lvl7pPr>
            <a:lvl8pPr marL="1371600" algn="l" rtl="0" fontAlgn="base">
              <a:spcBef>
                <a:spcPct val="0"/>
              </a:spcBef>
              <a:spcAft>
                <a:spcPct val="0"/>
              </a:spcAft>
              <a:defRPr sz="3200">
                <a:solidFill>
                  <a:srgbClr val="2C95DD"/>
                </a:solidFill>
                <a:latin typeface="MetaNormalLF-Roman" charset="0"/>
                <a:ea typeface="ＭＳ Ｐゴシック" charset="0"/>
                <a:cs typeface="ＭＳ Ｐゴシック" charset="0"/>
              </a:defRPr>
            </a:lvl8pPr>
            <a:lvl9pPr marL="1828800" algn="l" rtl="0" fontAlgn="base">
              <a:spcBef>
                <a:spcPct val="0"/>
              </a:spcBef>
              <a:spcAft>
                <a:spcPct val="0"/>
              </a:spcAft>
              <a:defRPr sz="3200">
                <a:solidFill>
                  <a:srgbClr val="2C95DD"/>
                </a:solidFill>
                <a:latin typeface="MetaNormalLF-Roman" charset="0"/>
                <a:ea typeface="ＭＳ Ｐゴシック" charset="0"/>
                <a:cs typeface="ＭＳ Ｐゴシック" charset="0"/>
              </a:defRPr>
            </a:lvl9pPr>
          </a:lstStyle>
          <a:p>
            <a:r>
              <a:rPr lang="en-US" sz="2200" dirty="0" smtClean="0">
                <a:solidFill>
                  <a:schemeClr val="bg1"/>
                </a:solidFill>
              </a:rPr>
              <a:t>Data and Services – Pivotal Cloud Foundry and Big Data Suite</a:t>
            </a:r>
            <a:endParaRPr lang="en-US" sz="2200" dirty="0">
              <a:solidFill>
                <a:schemeClr val="bg1"/>
              </a:solidFill>
            </a:endParaRPr>
          </a:p>
        </p:txBody>
      </p:sp>
      <p:sp>
        <p:nvSpPr>
          <p:cNvPr id="3" name="Rectangle 2"/>
          <p:cNvSpPr/>
          <p:nvPr/>
        </p:nvSpPr>
        <p:spPr>
          <a:xfrm>
            <a:off x="737953" y="1097932"/>
            <a:ext cx="924560" cy="575165"/>
          </a:xfrm>
          <a:prstGeom prst="rect">
            <a:avLst/>
          </a:prstGeom>
          <a:solidFill>
            <a:srgbClr val="3366FF">
              <a:alpha val="59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PivotalHD</a:t>
            </a:r>
            <a:endParaRPr lang="en-US" sz="1100" dirty="0">
              <a:solidFill>
                <a:srgbClr val="FFFFFF"/>
              </a:solidFill>
            </a:endParaRPr>
          </a:p>
        </p:txBody>
      </p:sp>
      <p:sp>
        <p:nvSpPr>
          <p:cNvPr id="7" name="Rectangle 6"/>
          <p:cNvSpPr/>
          <p:nvPr/>
        </p:nvSpPr>
        <p:spPr>
          <a:xfrm>
            <a:off x="737953" y="1680190"/>
            <a:ext cx="924560" cy="579974"/>
          </a:xfrm>
          <a:prstGeom prst="rect">
            <a:avLst/>
          </a:prstGeom>
          <a:solidFill>
            <a:srgbClr val="3366FF">
              <a:alpha val="59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Greenplum</a:t>
            </a:r>
            <a:endParaRPr lang="en-US" sz="1100" dirty="0">
              <a:solidFill>
                <a:srgbClr val="FFFFFF"/>
              </a:solidFill>
            </a:endParaRPr>
          </a:p>
        </p:txBody>
      </p:sp>
      <p:sp>
        <p:nvSpPr>
          <p:cNvPr id="8" name="Rectangle 7"/>
          <p:cNvSpPr/>
          <p:nvPr/>
        </p:nvSpPr>
        <p:spPr>
          <a:xfrm>
            <a:off x="737953" y="2262612"/>
            <a:ext cx="924560" cy="572107"/>
          </a:xfrm>
          <a:prstGeom prst="rect">
            <a:avLst/>
          </a:prstGeom>
          <a:solidFill>
            <a:srgbClr val="3366FF">
              <a:alpha val="59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HAWQ</a:t>
            </a:r>
            <a:endParaRPr lang="en-US" sz="1100" dirty="0">
              <a:solidFill>
                <a:srgbClr val="FFFFFF"/>
              </a:solidFill>
            </a:endParaRPr>
          </a:p>
        </p:txBody>
      </p:sp>
      <p:sp>
        <p:nvSpPr>
          <p:cNvPr id="12" name="Rectangle 11"/>
          <p:cNvSpPr/>
          <p:nvPr/>
        </p:nvSpPr>
        <p:spPr>
          <a:xfrm>
            <a:off x="1662513" y="2397653"/>
            <a:ext cx="924560" cy="434413"/>
          </a:xfrm>
          <a:prstGeom prst="rect">
            <a:avLst/>
          </a:prstGeom>
          <a:solidFill>
            <a:srgbClr val="3C8904">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Spring XD</a:t>
            </a:r>
            <a:endParaRPr lang="en-US" sz="1100" dirty="0">
              <a:solidFill>
                <a:srgbClr val="FFFFFF"/>
              </a:solidFill>
            </a:endParaRPr>
          </a:p>
        </p:txBody>
      </p:sp>
      <p:sp>
        <p:nvSpPr>
          <p:cNvPr id="14" name="Rectangle 13"/>
          <p:cNvSpPr/>
          <p:nvPr/>
        </p:nvSpPr>
        <p:spPr>
          <a:xfrm>
            <a:off x="1662513" y="1964415"/>
            <a:ext cx="924560" cy="434413"/>
          </a:xfrm>
          <a:prstGeom prst="rect">
            <a:avLst/>
          </a:prstGeom>
          <a:solidFill>
            <a:srgbClr val="3C8904">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RabbitMQ</a:t>
            </a:r>
            <a:endParaRPr lang="en-US" sz="1100" dirty="0">
              <a:solidFill>
                <a:srgbClr val="FFFFFF"/>
              </a:solidFill>
            </a:endParaRPr>
          </a:p>
        </p:txBody>
      </p:sp>
      <p:sp>
        <p:nvSpPr>
          <p:cNvPr id="15" name="Rectangle 14"/>
          <p:cNvSpPr/>
          <p:nvPr/>
        </p:nvSpPr>
        <p:spPr>
          <a:xfrm>
            <a:off x="1662513" y="1531177"/>
            <a:ext cx="924560" cy="434413"/>
          </a:xfrm>
          <a:prstGeom prst="rect">
            <a:avLst/>
          </a:prstGeom>
          <a:solidFill>
            <a:srgbClr val="3C8904">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Redis</a:t>
            </a:r>
            <a:endParaRPr lang="en-US" sz="1100" dirty="0">
              <a:solidFill>
                <a:srgbClr val="FFFFFF"/>
              </a:solidFill>
            </a:endParaRPr>
          </a:p>
        </p:txBody>
      </p:sp>
      <p:sp>
        <p:nvSpPr>
          <p:cNvPr id="16" name="Rectangle 15"/>
          <p:cNvSpPr/>
          <p:nvPr/>
        </p:nvSpPr>
        <p:spPr>
          <a:xfrm>
            <a:off x="1662513" y="1097938"/>
            <a:ext cx="924560" cy="434413"/>
          </a:xfrm>
          <a:prstGeom prst="rect">
            <a:avLst/>
          </a:prstGeom>
          <a:solidFill>
            <a:srgbClr val="3C8904">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100" dirty="0" smtClean="0">
              <a:solidFill>
                <a:srgbClr val="FFFFFF"/>
              </a:solidFill>
            </a:endParaRPr>
          </a:p>
          <a:p>
            <a:pPr algn="ctr"/>
            <a:r>
              <a:rPr lang="en-US" sz="1100" dirty="0" smtClean="0">
                <a:solidFill>
                  <a:srgbClr val="FFFFFF"/>
                </a:solidFill>
              </a:rPr>
              <a:t>Gemfire</a:t>
            </a:r>
          </a:p>
          <a:p>
            <a:pPr algn="ctr"/>
            <a:endParaRPr lang="en-US" sz="1100" dirty="0">
              <a:solidFill>
                <a:srgbClr val="FFFFFF"/>
              </a:solidFill>
            </a:endParaRPr>
          </a:p>
        </p:txBody>
      </p:sp>
      <p:sp>
        <p:nvSpPr>
          <p:cNvPr id="18" name="Rectangle 17"/>
          <p:cNvSpPr/>
          <p:nvPr/>
        </p:nvSpPr>
        <p:spPr>
          <a:xfrm>
            <a:off x="3511633" y="1531177"/>
            <a:ext cx="924560" cy="434413"/>
          </a:xfrm>
          <a:prstGeom prst="rect">
            <a:avLst/>
          </a:prstGeom>
          <a:solidFill>
            <a:srgbClr val="FFFF00">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MongoDB *</a:t>
            </a:r>
          </a:p>
          <a:p>
            <a:pPr algn="ctr"/>
            <a:r>
              <a:rPr lang="en-US" sz="1100" dirty="0" smtClean="0">
                <a:solidFill>
                  <a:srgbClr val="FFFFFF"/>
                </a:solidFill>
              </a:rPr>
              <a:t>(10Gen)</a:t>
            </a:r>
            <a:endParaRPr lang="en-US" sz="1100" dirty="0">
              <a:solidFill>
                <a:srgbClr val="FFFFFF"/>
              </a:solidFill>
            </a:endParaRPr>
          </a:p>
        </p:txBody>
      </p:sp>
      <p:sp>
        <p:nvSpPr>
          <p:cNvPr id="19" name="Rectangle 18"/>
          <p:cNvSpPr/>
          <p:nvPr/>
        </p:nvSpPr>
        <p:spPr>
          <a:xfrm>
            <a:off x="3511633" y="1097938"/>
            <a:ext cx="924560" cy="434413"/>
          </a:xfrm>
          <a:prstGeom prst="rect">
            <a:avLst/>
          </a:prstGeom>
          <a:solidFill>
            <a:srgbClr val="FFFF00">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Cassandra</a:t>
            </a:r>
          </a:p>
          <a:p>
            <a:pPr algn="ctr"/>
            <a:r>
              <a:rPr lang="en-US" sz="1100" dirty="0" smtClean="0">
                <a:solidFill>
                  <a:srgbClr val="FFFFFF"/>
                </a:solidFill>
              </a:rPr>
              <a:t>(DataStax)</a:t>
            </a:r>
            <a:endParaRPr lang="en-US" sz="1100" dirty="0">
              <a:solidFill>
                <a:srgbClr val="FFFFFF"/>
              </a:solidFill>
            </a:endParaRPr>
          </a:p>
        </p:txBody>
      </p:sp>
      <p:sp>
        <p:nvSpPr>
          <p:cNvPr id="20" name="Rectangle 19"/>
          <p:cNvSpPr/>
          <p:nvPr/>
        </p:nvSpPr>
        <p:spPr>
          <a:xfrm>
            <a:off x="2587073" y="1097938"/>
            <a:ext cx="924560" cy="434413"/>
          </a:xfrm>
          <a:prstGeom prst="rect">
            <a:avLst/>
          </a:prstGeom>
          <a:solidFill>
            <a:srgbClr val="FFFF00">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MySQL</a:t>
            </a:r>
            <a:endParaRPr lang="en-US" sz="1100" dirty="0">
              <a:solidFill>
                <a:srgbClr val="FFFFFF"/>
              </a:solidFill>
            </a:endParaRPr>
          </a:p>
        </p:txBody>
      </p:sp>
      <p:sp>
        <p:nvSpPr>
          <p:cNvPr id="21" name="Rectangle 20"/>
          <p:cNvSpPr/>
          <p:nvPr/>
        </p:nvSpPr>
        <p:spPr>
          <a:xfrm>
            <a:off x="5349747" y="1094892"/>
            <a:ext cx="924560" cy="434413"/>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Concourse</a:t>
            </a:r>
            <a:endParaRPr lang="en-US" sz="1100" dirty="0">
              <a:solidFill>
                <a:srgbClr val="FFFFFF"/>
              </a:solidFill>
            </a:endParaRPr>
          </a:p>
        </p:txBody>
      </p:sp>
      <p:sp>
        <p:nvSpPr>
          <p:cNvPr id="22" name="Rectangle 21"/>
          <p:cNvSpPr/>
          <p:nvPr/>
        </p:nvSpPr>
        <p:spPr>
          <a:xfrm>
            <a:off x="4428997" y="1958700"/>
            <a:ext cx="924560" cy="434413"/>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smtClean="0">
                <a:solidFill>
                  <a:srgbClr val="FFFFFF"/>
                </a:solidFill>
              </a:rPr>
              <a:t>JFrog</a:t>
            </a:r>
            <a:endParaRPr lang="en-US" sz="1100" dirty="0" smtClean="0">
              <a:solidFill>
                <a:srgbClr val="FFFFFF"/>
              </a:solidFill>
            </a:endParaRPr>
          </a:p>
          <a:p>
            <a:pPr algn="ctr"/>
            <a:r>
              <a:rPr lang="en-US" sz="1100" dirty="0" smtClean="0">
                <a:solidFill>
                  <a:srgbClr val="FFFFFF"/>
                </a:solidFill>
              </a:rPr>
              <a:t>Artifactory</a:t>
            </a:r>
            <a:endParaRPr lang="en-US" sz="1100" dirty="0">
              <a:solidFill>
                <a:srgbClr val="FFFFFF"/>
              </a:solidFill>
            </a:endParaRPr>
          </a:p>
        </p:txBody>
      </p:sp>
      <p:sp>
        <p:nvSpPr>
          <p:cNvPr id="23" name="Rectangle 22"/>
          <p:cNvSpPr/>
          <p:nvPr/>
        </p:nvSpPr>
        <p:spPr>
          <a:xfrm>
            <a:off x="4428997" y="1525454"/>
            <a:ext cx="924560" cy="434413"/>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Gitlab</a:t>
            </a:r>
            <a:endParaRPr lang="en-US" sz="1100" dirty="0">
              <a:solidFill>
                <a:srgbClr val="FFFFFF"/>
              </a:solidFill>
            </a:endParaRPr>
          </a:p>
        </p:txBody>
      </p:sp>
      <p:sp>
        <p:nvSpPr>
          <p:cNvPr id="24" name="Rectangle 23"/>
          <p:cNvSpPr/>
          <p:nvPr/>
        </p:nvSpPr>
        <p:spPr>
          <a:xfrm>
            <a:off x="4428997" y="1097066"/>
            <a:ext cx="924560" cy="434413"/>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Cloudbees</a:t>
            </a:r>
          </a:p>
          <a:p>
            <a:pPr algn="ctr"/>
            <a:r>
              <a:rPr lang="en-US" sz="1100" dirty="0" smtClean="0">
                <a:solidFill>
                  <a:srgbClr val="FFFFFF"/>
                </a:solidFill>
              </a:rPr>
              <a:t>Jenkins</a:t>
            </a:r>
            <a:endParaRPr lang="en-US" sz="1100" dirty="0">
              <a:solidFill>
                <a:srgbClr val="FFFFFF"/>
              </a:solidFill>
            </a:endParaRPr>
          </a:p>
        </p:txBody>
      </p:sp>
      <p:sp>
        <p:nvSpPr>
          <p:cNvPr id="26" name="Rectangle 25"/>
          <p:cNvSpPr/>
          <p:nvPr/>
        </p:nvSpPr>
        <p:spPr>
          <a:xfrm>
            <a:off x="4434761" y="2825103"/>
            <a:ext cx="917965" cy="434413"/>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rgbClr val="FFFFFF"/>
                </a:solidFill>
              </a:rPr>
              <a:t>Spring Cloud Services</a:t>
            </a:r>
            <a:endParaRPr lang="en-US" sz="1000" dirty="0">
              <a:solidFill>
                <a:srgbClr val="FFFFFF"/>
              </a:solidFill>
            </a:endParaRPr>
          </a:p>
        </p:txBody>
      </p:sp>
      <p:sp>
        <p:nvSpPr>
          <p:cNvPr id="27" name="Rectangle 26"/>
          <p:cNvSpPr/>
          <p:nvPr/>
        </p:nvSpPr>
        <p:spPr>
          <a:xfrm>
            <a:off x="5349747" y="1530296"/>
            <a:ext cx="924560" cy="428549"/>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Stayup.io</a:t>
            </a:r>
          </a:p>
          <a:p>
            <a:pPr algn="ctr"/>
            <a:r>
              <a:rPr lang="en-US" sz="1100" dirty="0" smtClean="0">
                <a:solidFill>
                  <a:srgbClr val="FFFFFF"/>
                </a:solidFill>
              </a:rPr>
              <a:t>ELK</a:t>
            </a:r>
            <a:endParaRPr lang="en-US" sz="1100" dirty="0">
              <a:solidFill>
                <a:srgbClr val="FFFFFF"/>
              </a:solidFill>
            </a:endParaRPr>
          </a:p>
        </p:txBody>
      </p:sp>
      <p:sp>
        <p:nvSpPr>
          <p:cNvPr id="28" name="Rectangle 27"/>
          <p:cNvSpPr/>
          <p:nvPr/>
        </p:nvSpPr>
        <p:spPr>
          <a:xfrm>
            <a:off x="4435901" y="2394115"/>
            <a:ext cx="914803" cy="434413"/>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New Relic</a:t>
            </a:r>
            <a:endParaRPr lang="en-US" sz="1100" dirty="0">
              <a:solidFill>
                <a:srgbClr val="FFFFFF"/>
              </a:solidFill>
            </a:endParaRPr>
          </a:p>
        </p:txBody>
      </p:sp>
      <p:sp>
        <p:nvSpPr>
          <p:cNvPr id="31" name="Rectangle 30"/>
          <p:cNvSpPr/>
          <p:nvPr/>
        </p:nvSpPr>
        <p:spPr>
          <a:xfrm>
            <a:off x="3510485" y="1960986"/>
            <a:ext cx="924560" cy="434413"/>
          </a:xfrm>
          <a:prstGeom prst="rect">
            <a:avLst/>
          </a:prstGeom>
          <a:solidFill>
            <a:srgbClr val="FFFF00">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Kafka *</a:t>
            </a:r>
          </a:p>
          <a:p>
            <a:pPr algn="ctr"/>
            <a:r>
              <a:rPr lang="en-US" sz="1100" dirty="0" smtClean="0">
                <a:solidFill>
                  <a:srgbClr val="FFFFFF"/>
                </a:solidFill>
              </a:rPr>
              <a:t>(Confluent)</a:t>
            </a:r>
            <a:endParaRPr lang="en-US" sz="1100" dirty="0">
              <a:solidFill>
                <a:srgbClr val="FFFFFF"/>
              </a:solidFill>
            </a:endParaRPr>
          </a:p>
        </p:txBody>
      </p:sp>
      <p:sp>
        <p:nvSpPr>
          <p:cNvPr id="33" name="Rectangle 32"/>
          <p:cNvSpPr/>
          <p:nvPr/>
        </p:nvSpPr>
        <p:spPr>
          <a:xfrm>
            <a:off x="753135" y="4079315"/>
            <a:ext cx="5578582" cy="203972"/>
          </a:xfrm>
          <a:prstGeom prst="rect">
            <a:avLst/>
          </a:prstGeom>
          <a:solidFill>
            <a:schemeClr val="bg2">
              <a:lumMod val="95000"/>
              <a:lumOff val="5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bg1"/>
                </a:solidFill>
              </a:rPr>
              <a:t>Licensed and Support Provided By </a:t>
            </a:r>
            <a:endParaRPr lang="en-US" sz="1000" b="1" dirty="0">
              <a:solidFill>
                <a:schemeClr val="bg1"/>
              </a:solidFill>
            </a:endParaRPr>
          </a:p>
        </p:txBody>
      </p:sp>
      <p:sp>
        <p:nvSpPr>
          <p:cNvPr id="34" name="Rectangle 33"/>
          <p:cNvSpPr/>
          <p:nvPr/>
        </p:nvSpPr>
        <p:spPr>
          <a:xfrm>
            <a:off x="753135" y="4276725"/>
            <a:ext cx="1850390" cy="225632"/>
          </a:xfrm>
          <a:prstGeom prst="rect">
            <a:avLst/>
          </a:prstGeom>
          <a:solidFill>
            <a:srgbClr val="3366FF">
              <a:alpha val="59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rgbClr val="000000"/>
                </a:solidFill>
              </a:rPr>
              <a:t>Pivotal Big Data Suite (BDS)</a:t>
            </a:r>
            <a:endParaRPr lang="en-US" sz="900" dirty="0">
              <a:solidFill>
                <a:srgbClr val="000000"/>
              </a:solidFill>
            </a:endParaRPr>
          </a:p>
        </p:txBody>
      </p:sp>
      <p:sp>
        <p:nvSpPr>
          <p:cNvPr id="36" name="Rectangle 35"/>
          <p:cNvSpPr/>
          <p:nvPr/>
        </p:nvSpPr>
        <p:spPr>
          <a:xfrm>
            <a:off x="2603534" y="4291624"/>
            <a:ext cx="961981" cy="213701"/>
          </a:xfrm>
          <a:prstGeom prst="rect">
            <a:avLst/>
          </a:prstGeom>
          <a:solidFill>
            <a:srgbClr val="FFFF00">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2"/>
                </a:solidFill>
              </a:rPr>
              <a:t>PCF Services</a:t>
            </a:r>
            <a:endParaRPr lang="en-US" sz="900" dirty="0">
              <a:solidFill>
                <a:schemeClr val="bg2"/>
              </a:solidFill>
            </a:endParaRPr>
          </a:p>
        </p:txBody>
      </p:sp>
      <p:sp>
        <p:nvSpPr>
          <p:cNvPr id="37" name="Rectangle 36"/>
          <p:cNvSpPr/>
          <p:nvPr/>
        </p:nvSpPr>
        <p:spPr>
          <a:xfrm>
            <a:off x="3559678" y="4290836"/>
            <a:ext cx="924560" cy="211390"/>
          </a:xfrm>
          <a:prstGeom prst="rect">
            <a:avLst/>
          </a:prstGeom>
          <a:solidFill>
            <a:srgbClr val="FFFF00">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2"/>
                </a:solidFill>
              </a:rPr>
              <a:t>Partner</a:t>
            </a:r>
            <a:endParaRPr lang="en-US" sz="900" dirty="0">
              <a:solidFill>
                <a:schemeClr val="bg2"/>
              </a:solidFill>
            </a:endParaRPr>
          </a:p>
        </p:txBody>
      </p:sp>
      <p:sp>
        <p:nvSpPr>
          <p:cNvPr id="38" name="Rectangle 37"/>
          <p:cNvSpPr/>
          <p:nvPr/>
        </p:nvSpPr>
        <p:spPr>
          <a:xfrm>
            <a:off x="4478411" y="4290047"/>
            <a:ext cx="924560" cy="211390"/>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2"/>
                </a:solidFill>
              </a:rPr>
              <a:t>Partner</a:t>
            </a:r>
            <a:endParaRPr lang="en-US" sz="900" dirty="0">
              <a:solidFill>
                <a:schemeClr val="bg2"/>
              </a:solidFill>
            </a:endParaRPr>
          </a:p>
        </p:txBody>
      </p:sp>
      <p:sp>
        <p:nvSpPr>
          <p:cNvPr id="39" name="Rectangle 38"/>
          <p:cNvSpPr/>
          <p:nvPr/>
        </p:nvSpPr>
        <p:spPr>
          <a:xfrm>
            <a:off x="5408091" y="4289259"/>
            <a:ext cx="924560" cy="211390"/>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2"/>
                </a:solidFill>
              </a:rPr>
              <a:t>Pivotal</a:t>
            </a:r>
            <a:endParaRPr lang="en-US" sz="900" dirty="0">
              <a:solidFill>
                <a:schemeClr val="bg2"/>
              </a:solidFill>
            </a:endParaRPr>
          </a:p>
        </p:txBody>
      </p:sp>
      <p:grpSp>
        <p:nvGrpSpPr>
          <p:cNvPr id="32" name="Group 31"/>
          <p:cNvGrpSpPr/>
          <p:nvPr/>
        </p:nvGrpSpPr>
        <p:grpSpPr>
          <a:xfrm>
            <a:off x="755021" y="3550576"/>
            <a:ext cx="5557538" cy="464912"/>
            <a:chOff x="1503662" y="1065691"/>
            <a:chExt cx="5557538" cy="516569"/>
          </a:xfrm>
        </p:grpSpPr>
        <p:sp>
          <p:nvSpPr>
            <p:cNvPr id="40" name="Rectangle 39"/>
            <p:cNvSpPr/>
            <p:nvPr/>
          </p:nvSpPr>
          <p:spPr>
            <a:xfrm>
              <a:off x="1503662" y="1065691"/>
              <a:ext cx="5557538" cy="226635"/>
            </a:xfrm>
            <a:prstGeom prst="rect">
              <a:avLst/>
            </a:prstGeom>
            <a:solidFill>
              <a:schemeClr val="bg2">
                <a:lumMod val="95000"/>
                <a:lumOff val="5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bg1"/>
                  </a:solidFill>
                </a:rPr>
                <a:t>Use Cases and Functionality</a:t>
              </a:r>
              <a:endParaRPr lang="en-US" sz="1000" b="1" dirty="0">
                <a:solidFill>
                  <a:schemeClr val="bg1"/>
                </a:solidFill>
              </a:endParaRPr>
            </a:p>
          </p:txBody>
        </p:sp>
        <p:sp>
          <p:nvSpPr>
            <p:cNvPr id="41" name="Rectangle 40"/>
            <p:cNvSpPr/>
            <p:nvPr/>
          </p:nvSpPr>
          <p:spPr>
            <a:xfrm>
              <a:off x="1503662" y="1307137"/>
              <a:ext cx="915688" cy="274320"/>
            </a:xfrm>
            <a:prstGeom prst="rect">
              <a:avLst/>
            </a:prstGeom>
            <a:solidFill>
              <a:srgbClr val="3366FF">
                <a:alpha val="59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rgbClr val="000000"/>
                  </a:solidFill>
                </a:rPr>
                <a:t>Big Data (SQL/ Analytics)</a:t>
              </a:r>
              <a:endParaRPr lang="en-US" sz="800" dirty="0">
                <a:solidFill>
                  <a:srgbClr val="000000"/>
                </a:solidFill>
              </a:endParaRPr>
            </a:p>
          </p:txBody>
        </p:sp>
        <p:sp>
          <p:nvSpPr>
            <p:cNvPr id="42" name="Rectangle 41"/>
            <p:cNvSpPr/>
            <p:nvPr/>
          </p:nvSpPr>
          <p:spPr>
            <a:xfrm>
              <a:off x="3352800" y="1307940"/>
              <a:ext cx="920750" cy="274320"/>
            </a:xfrm>
            <a:prstGeom prst="rect">
              <a:avLst/>
            </a:prstGeom>
            <a:solidFill>
              <a:srgbClr val="FFFF00">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2"/>
                  </a:solidFill>
                </a:rPr>
                <a:t>OLTP</a:t>
              </a:r>
              <a:endParaRPr lang="en-US" sz="800" dirty="0">
                <a:solidFill>
                  <a:schemeClr val="bg2"/>
                </a:solidFill>
              </a:endParaRPr>
            </a:p>
          </p:txBody>
        </p:sp>
        <p:sp>
          <p:nvSpPr>
            <p:cNvPr id="43" name="Rectangle 42"/>
            <p:cNvSpPr/>
            <p:nvPr/>
          </p:nvSpPr>
          <p:spPr>
            <a:xfrm>
              <a:off x="4272105" y="1307064"/>
              <a:ext cx="932688" cy="269488"/>
            </a:xfrm>
            <a:prstGeom prst="rect">
              <a:avLst/>
            </a:prstGeom>
            <a:solidFill>
              <a:srgbClr val="FFFF00">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bg2"/>
                  </a:solidFill>
                </a:rPr>
                <a:t>OLTP / Big Data (NoSQL)</a:t>
              </a:r>
              <a:endParaRPr lang="en-US" sz="800" dirty="0">
                <a:solidFill>
                  <a:schemeClr val="bg2"/>
                </a:solidFill>
              </a:endParaRPr>
            </a:p>
          </p:txBody>
        </p:sp>
        <p:sp>
          <p:nvSpPr>
            <p:cNvPr id="44" name="Rectangle 43"/>
            <p:cNvSpPr/>
            <p:nvPr/>
          </p:nvSpPr>
          <p:spPr>
            <a:xfrm>
              <a:off x="5197188" y="1306188"/>
              <a:ext cx="924560" cy="274320"/>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2"/>
                  </a:solidFill>
                </a:rPr>
                <a:t>App </a:t>
              </a:r>
              <a:r>
                <a:rPr lang="en-US" sz="900" dirty="0" err="1" smtClean="0">
                  <a:solidFill>
                    <a:schemeClr val="bg2"/>
                  </a:solidFill>
                </a:rPr>
                <a:t>Dev</a:t>
              </a:r>
              <a:endParaRPr lang="en-US" sz="900" dirty="0">
                <a:solidFill>
                  <a:schemeClr val="bg2"/>
                </a:solidFill>
              </a:endParaRPr>
            </a:p>
          </p:txBody>
        </p:sp>
        <p:sp>
          <p:nvSpPr>
            <p:cNvPr id="45" name="Rectangle 44"/>
            <p:cNvSpPr/>
            <p:nvPr/>
          </p:nvSpPr>
          <p:spPr>
            <a:xfrm>
              <a:off x="6126868" y="1305312"/>
              <a:ext cx="924560" cy="274320"/>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2"/>
                  </a:solidFill>
                </a:rPr>
                <a:t>App </a:t>
              </a:r>
              <a:r>
                <a:rPr lang="en-US" sz="900" dirty="0" err="1" smtClean="0">
                  <a:solidFill>
                    <a:schemeClr val="bg2"/>
                  </a:solidFill>
                </a:rPr>
                <a:t>Dev</a:t>
              </a:r>
              <a:endParaRPr lang="en-US" sz="900" dirty="0">
                <a:solidFill>
                  <a:schemeClr val="bg2"/>
                </a:solidFill>
              </a:endParaRPr>
            </a:p>
          </p:txBody>
        </p:sp>
        <p:sp>
          <p:nvSpPr>
            <p:cNvPr id="46" name="Rectangle 45"/>
            <p:cNvSpPr/>
            <p:nvPr/>
          </p:nvSpPr>
          <p:spPr>
            <a:xfrm>
              <a:off x="2424854" y="1301812"/>
              <a:ext cx="924560" cy="274320"/>
            </a:xfrm>
            <a:prstGeom prst="rect">
              <a:avLst/>
            </a:prstGeom>
            <a:solidFill>
              <a:srgbClr val="3C8904">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100" dirty="0" smtClean="0">
                <a:solidFill>
                  <a:srgbClr val="000000"/>
                </a:solidFill>
              </a:endParaRPr>
            </a:p>
            <a:p>
              <a:pPr algn="ctr"/>
              <a:r>
                <a:rPr lang="en-US" sz="800" dirty="0" smtClean="0">
                  <a:solidFill>
                    <a:srgbClr val="000000"/>
                  </a:solidFill>
                </a:rPr>
                <a:t>Transactional</a:t>
              </a:r>
            </a:p>
            <a:p>
              <a:pPr algn="ctr"/>
              <a:endParaRPr lang="en-US" sz="1100" dirty="0">
                <a:solidFill>
                  <a:srgbClr val="000000"/>
                </a:solidFill>
              </a:endParaRPr>
            </a:p>
          </p:txBody>
        </p:sp>
      </p:grpSp>
      <p:sp>
        <p:nvSpPr>
          <p:cNvPr id="47" name="Right Brace 46"/>
          <p:cNvSpPr/>
          <p:nvPr/>
        </p:nvSpPr>
        <p:spPr>
          <a:xfrm rot="16200000">
            <a:off x="1574128" y="-19953"/>
            <a:ext cx="182280" cy="1844746"/>
          </a:xfrm>
          <a:prstGeom prst="rightBrace">
            <a:avLst/>
          </a:prstGeom>
          <a:ln w="19050">
            <a:solidFill>
              <a:srgbClr val="FF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8" name="Rectangle 47"/>
          <p:cNvSpPr/>
          <p:nvPr/>
        </p:nvSpPr>
        <p:spPr>
          <a:xfrm>
            <a:off x="894298" y="561328"/>
            <a:ext cx="1539266" cy="246221"/>
          </a:xfrm>
          <a:prstGeom prst="rect">
            <a:avLst/>
          </a:prstGeom>
          <a:ln>
            <a:solidFill>
              <a:srgbClr val="FFFFFF"/>
            </a:solidFill>
          </a:ln>
        </p:spPr>
        <p:txBody>
          <a:bodyPr wrap="none">
            <a:spAutoFit/>
          </a:bodyPr>
          <a:lstStyle/>
          <a:p>
            <a:pPr algn="ctr"/>
            <a:r>
              <a:rPr lang="en-US" sz="1000" dirty="0" smtClean="0">
                <a:solidFill>
                  <a:srgbClr val="FFFFFF"/>
                </a:solidFill>
              </a:rPr>
              <a:t>Provisioned Standalone</a:t>
            </a:r>
            <a:endParaRPr lang="en-US" sz="1000" dirty="0">
              <a:solidFill>
                <a:srgbClr val="FFFFFF"/>
              </a:solidFill>
            </a:endParaRPr>
          </a:p>
        </p:txBody>
      </p:sp>
      <p:sp>
        <p:nvSpPr>
          <p:cNvPr id="50" name="Right Brace 49"/>
          <p:cNvSpPr/>
          <p:nvPr/>
        </p:nvSpPr>
        <p:spPr>
          <a:xfrm rot="16200000">
            <a:off x="3868501" y="-1385353"/>
            <a:ext cx="197069" cy="4619897"/>
          </a:xfrm>
          <a:prstGeom prst="rightBrace">
            <a:avLst/>
          </a:prstGeom>
          <a:ln w="1905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Rectangle 51"/>
          <p:cNvSpPr/>
          <p:nvPr/>
        </p:nvSpPr>
        <p:spPr>
          <a:xfrm>
            <a:off x="2893133" y="570393"/>
            <a:ext cx="2137887" cy="246221"/>
          </a:xfrm>
          <a:prstGeom prst="rect">
            <a:avLst/>
          </a:prstGeom>
          <a:ln>
            <a:solidFill>
              <a:schemeClr val="accent3">
                <a:lumMod val="75000"/>
              </a:schemeClr>
            </a:solidFill>
          </a:ln>
        </p:spPr>
        <p:txBody>
          <a:bodyPr wrap="none">
            <a:spAutoFit/>
          </a:bodyPr>
          <a:lstStyle/>
          <a:p>
            <a:pPr algn="ctr"/>
            <a:r>
              <a:rPr lang="en-US" sz="1000" dirty="0" smtClean="0">
                <a:solidFill>
                  <a:srgbClr val="FFFFFF"/>
                </a:solidFill>
              </a:rPr>
              <a:t>Provisioned and Managed by PCF</a:t>
            </a:r>
            <a:endParaRPr lang="en-US" sz="1000" dirty="0">
              <a:solidFill>
                <a:srgbClr val="FFFFFF"/>
              </a:solidFill>
            </a:endParaRPr>
          </a:p>
        </p:txBody>
      </p:sp>
      <p:cxnSp>
        <p:nvCxnSpPr>
          <p:cNvPr id="53" name="Straight Connector 52"/>
          <p:cNvCxnSpPr/>
          <p:nvPr/>
        </p:nvCxnSpPr>
        <p:spPr>
          <a:xfrm>
            <a:off x="730274" y="1247784"/>
            <a:ext cx="21166" cy="3267075"/>
          </a:xfrm>
          <a:prstGeom prst="line">
            <a:avLst/>
          </a:prstGeom>
          <a:ln w="19050">
            <a:solidFill>
              <a:schemeClr val="bg2"/>
            </a:solidFill>
            <a:prstDash val="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655259" y="1089673"/>
            <a:ext cx="16908" cy="2472683"/>
          </a:xfrm>
          <a:prstGeom prst="line">
            <a:avLst/>
          </a:prstGeom>
          <a:ln w="19050">
            <a:solidFill>
              <a:schemeClr val="bg2"/>
            </a:solidFill>
            <a:prstDash val="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2580240" y="1217295"/>
            <a:ext cx="15794" cy="2868930"/>
          </a:xfrm>
          <a:prstGeom prst="line">
            <a:avLst/>
          </a:prstGeom>
          <a:ln w="19050">
            <a:solidFill>
              <a:schemeClr val="bg2"/>
            </a:solidFill>
            <a:prstDash val="dot"/>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6687101" y="4289406"/>
            <a:ext cx="2365814" cy="246221"/>
          </a:xfrm>
          <a:prstGeom prst="rect">
            <a:avLst/>
          </a:prstGeom>
          <a:ln>
            <a:noFill/>
          </a:ln>
        </p:spPr>
        <p:txBody>
          <a:bodyPr wrap="none">
            <a:spAutoFit/>
          </a:bodyPr>
          <a:lstStyle/>
          <a:p>
            <a:pPr algn="ctr"/>
            <a:r>
              <a:rPr lang="en-US" sz="1000" dirty="0" smtClean="0">
                <a:solidFill>
                  <a:srgbClr val="FFFFFF"/>
                </a:solidFill>
              </a:rPr>
              <a:t>* Not yet recommended for Production</a:t>
            </a:r>
            <a:endParaRPr lang="en-US" sz="1000" dirty="0">
              <a:solidFill>
                <a:srgbClr val="FFFFFF"/>
              </a:solidFill>
            </a:endParaRPr>
          </a:p>
        </p:txBody>
      </p:sp>
      <p:cxnSp>
        <p:nvCxnSpPr>
          <p:cNvPr id="61" name="Straight Connector 60"/>
          <p:cNvCxnSpPr/>
          <p:nvPr/>
        </p:nvCxnSpPr>
        <p:spPr>
          <a:xfrm>
            <a:off x="3505223" y="1325880"/>
            <a:ext cx="15794" cy="2868930"/>
          </a:xfrm>
          <a:prstGeom prst="line">
            <a:avLst/>
          </a:prstGeom>
          <a:ln w="19050">
            <a:solidFill>
              <a:schemeClr val="bg2"/>
            </a:solidFill>
            <a:prstDash val="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6282290" y="1272541"/>
            <a:ext cx="15794" cy="2868930"/>
          </a:xfrm>
          <a:prstGeom prst="line">
            <a:avLst/>
          </a:prstGeom>
          <a:ln w="19050">
            <a:solidFill>
              <a:schemeClr val="bg2"/>
            </a:solidFill>
            <a:prstDash val="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26509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00648" y="2895705"/>
            <a:ext cx="2824768" cy="1592765"/>
          </a:xfrm>
          <a:prstGeom prst="rect">
            <a:avLst/>
          </a:pr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p>
            <a:pPr algn="ctr"/>
            <a:r>
              <a:rPr lang="en-US" sz="800" dirty="0" smtClean="0">
                <a:solidFill>
                  <a:schemeClr val="bg2"/>
                </a:solidFill>
              </a:rPr>
              <a:t>BW Cluster</a:t>
            </a:r>
          </a:p>
        </p:txBody>
      </p:sp>
      <p:sp>
        <p:nvSpPr>
          <p:cNvPr id="5" name="Rectangle 4"/>
          <p:cNvSpPr/>
          <p:nvPr/>
        </p:nvSpPr>
        <p:spPr>
          <a:xfrm>
            <a:off x="4932455" y="3187640"/>
            <a:ext cx="622192" cy="541806"/>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BW Engine</a:t>
            </a:r>
            <a:endParaRPr lang="en-US" sz="800" dirty="0">
              <a:solidFill>
                <a:schemeClr val="bg2"/>
              </a:solidFill>
            </a:endParaRPr>
          </a:p>
        </p:txBody>
      </p:sp>
      <p:sp>
        <p:nvSpPr>
          <p:cNvPr id="13" name="Rectangle 12"/>
          <p:cNvSpPr/>
          <p:nvPr/>
        </p:nvSpPr>
        <p:spPr>
          <a:xfrm>
            <a:off x="4683401" y="824709"/>
            <a:ext cx="2842014" cy="1604766"/>
          </a:xfrm>
          <a:prstGeom prst="rect">
            <a:avLst/>
          </a:pr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p>
            <a:pPr algn="ctr"/>
            <a:r>
              <a:rPr lang="en-US" sz="800" dirty="0" smtClean="0">
                <a:solidFill>
                  <a:schemeClr val="bg2"/>
                </a:solidFill>
              </a:rPr>
              <a:t>Pivotal Cloud Foundry</a:t>
            </a:r>
          </a:p>
        </p:txBody>
      </p:sp>
      <p:sp>
        <p:nvSpPr>
          <p:cNvPr id="18" name="Rectangle 17"/>
          <p:cNvSpPr/>
          <p:nvPr/>
        </p:nvSpPr>
        <p:spPr>
          <a:xfrm>
            <a:off x="5785573" y="3186775"/>
            <a:ext cx="622192" cy="541806"/>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BW Engine</a:t>
            </a:r>
            <a:endParaRPr lang="en-US" sz="800" dirty="0">
              <a:solidFill>
                <a:schemeClr val="bg2"/>
              </a:solidFill>
            </a:endParaRPr>
          </a:p>
        </p:txBody>
      </p:sp>
      <p:sp>
        <p:nvSpPr>
          <p:cNvPr id="19" name="Rectangle 18"/>
          <p:cNvSpPr/>
          <p:nvPr/>
        </p:nvSpPr>
        <p:spPr>
          <a:xfrm>
            <a:off x="6654170" y="3186775"/>
            <a:ext cx="622192" cy="541806"/>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BW Engine</a:t>
            </a:r>
            <a:endParaRPr lang="en-US" sz="800" dirty="0">
              <a:solidFill>
                <a:schemeClr val="bg2"/>
              </a:solidFill>
            </a:endParaRPr>
          </a:p>
        </p:txBody>
      </p:sp>
      <p:sp>
        <p:nvSpPr>
          <p:cNvPr id="20" name="Rectangle 19"/>
          <p:cNvSpPr/>
          <p:nvPr/>
        </p:nvSpPr>
        <p:spPr>
          <a:xfrm>
            <a:off x="4931573" y="3836326"/>
            <a:ext cx="622192" cy="541806"/>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BW Engine</a:t>
            </a:r>
            <a:endParaRPr lang="en-US" sz="800" dirty="0">
              <a:solidFill>
                <a:schemeClr val="bg2"/>
              </a:solidFill>
            </a:endParaRPr>
          </a:p>
        </p:txBody>
      </p:sp>
      <p:sp>
        <p:nvSpPr>
          <p:cNvPr id="21" name="Rectangle 20"/>
          <p:cNvSpPr/>
          <p:nvPr/>
        </p:nvSpPr>
        <p:spPr>
          <a:xfrm>
            <a:off x="5784691" y="3835461"/>
            <a:ext cx="622192" cy="541806"/>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BW Engine</a:t>
            </a:r>
            <a:endParaRPr lang="en-US" sz="800" dirty="0">
              <a:solidFill>
                <a:schemeClr val="bg2"/>
              </a:solidFill>
            </a:endParaRPr>
          </a:p>
        </p:txBody>
      </p:sp>
      <p:sp>
        <p:nvSpPr>
          <p:cNvPr id="22" name="Rectangle 21"/>
          <p:cNvSpPr/>
          <p:nvPr/>
        </p:nvSpPr>
        <p:spPr>
          <a:xfrm>
            <a:off x="6653288" y="3835461"/>
            <a:ext cx="622192" cy="541806"/>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BW Engine</a:t>
            </a:r>
            <a:endParaRPr lang="en-US" sz="800" dirty="0">
              <a:solidFill>
                <a:schemeClr val="bg2"/>
              </a:solidFill>
            </a:endParaRPr>
          </a:p>
        </p:txBody>
      </p:sp>
      <p:sp>
        <p:nvSpPr>
          <p:cNvPr id="23" name="Rectangle 22"/>
          <p:cNvSpPr/>
          <p:nvPr/>
        </p:nvSpPr>
        <p:spPr>
          <a:xfrm>
            <a:off x="4931573" y="1106749"/>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24" name="Rectangle 23"/>
          <p:cNvSpPr/>
          <p:nvPr/>
        </p:nvSpPr>
        <p:spPr>
          <a:xfrm>
            <a:off x="5784691" y="1105884"/>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25" name="Rectangle 24"/>
          <p:cNvSpPr/>
          <p:nvPr/>
        </p:nvSpPr>
        <p:spPr>
          <a:xfrm>
            <a:off x="6653288" y="1105884"/>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26" name="Rectangle 25"/>
          <p:cNvSpPr/>
          <p:nvPr/>
        </p:nvSpPr>
        <p:spPr>
          <a:xfrm>
            <a:off x="4930691" y="1755435"/>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27" name="Rectangle 26"/>
          <p:cNvSpPr/>
          <p:nvPr/>
        </p:nvSpPr>
        <p:spPr>
          <a:xfrm>
            <a:off x="5783809" y="1754570"/>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28" name="Rectangle 27"/>
          <p:cNvSpPr/>
          <p:nvPr/>
        </p:nvSpPr>
        <p:spPr>
          <a:xfrm>
            <a:off x="6652406" y="1754570"/>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29" name="Rectangle 28"/>
          <p:cNvSpPr/>
          <p:nvPr/>
        </p:nvSpPr>
        <p:spPr>
          <a:xfrm>
            <a:off x="3321110" y="1105884"/>
            <a:ext cx="917928"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Apps</a:t>
            </a:r>
            <a:br>
              <a:rPr lang="en-US" sz="800" dirty="0" smtClean="0">
                <a:solidFill>
                  <a:schemeClr val="bg2"/>
                </a:solidFill>
              </a:rPr>
            </a:br>
            <a:r>
              <a:rPr lang="en-US" sz="800" dirty="0" smtClean="0">
                <a:solidFill>
                  <a:schemeClr val="bg2"/>
                </a:solidFill>
              </a:rPr>
              <a:t>Manager</a:t>
            </a:r>
            <a:endParaRPr lang="en-US" sz="800" dirty="0">
              <a:solidFill>
                <a:schemeClr val="bg2"/>
              </a:solidFill>
            </a:endParaRPr>
          </a:p>
        </p:txBody>
      </p:sp>
      <p:sp>
        <p:nvSpPr>
          <p:cNvPr id="30" name="Rectangle 29"/>
          <p:cNvSpPr/>
          <p:nvPr/>
        </p:nvSpPr>
        <p:spPr>
          <a:xfrm>
            <a:off x="3320228" y="1754571"/>
            <a:ext cx="917928"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Ops</a:t>
            </a:r>
            <a:br>
              <a:rPr lang="en-US" sz="800" dirty="0" smtClean="0">
                <a:solidFill>
                  <a:schemeClr val="bg2"/>
                </a:solidFill>
              </a:rPr>
            </a:br>
            <a:r>
              <a:rPr lang="en-US" sz="800" dirty="0" smtClean="0">
                <a:solidFill>
                  <a:schemeClr val="bg2"/>
                </a:solidFill>
              </a:rPr>
              <a:t>Manager</a:t>
            </a:r>
            <a:endParaRPr lang="en-US" sz="800" dirty="0">
              <a:solidFill>
                <a:schemeClr val="bg2"/>
              </a:solidFill>
            </a:endParaRPr>
          </a:p>
        </p:txBody>
      </p:sp>
      <p:sp>
        <p:nvSpPr>
          <p:cNvPr id="33" name="Rectangle 32"/>
          <p:cNvSpPr/>
          <p:nvPr/>
        </p:nvSpPr>
        <p:spPr>
          <a:xfrm>
            <a:off x="3313811" y="3186775"/>
            <a:ext cx="926108" cy="541806"/>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BW Studio</a:t>
            </a:r>
            <a:br>
              <a:rPr lang="en-US" sz="800" dirty="0" smtClean="0">
                <a:solidFill>
                  <a:schemeClr val="bg2"/>
                </a:solidFill>
              </a:rPr>
            </a:br>
            <a:r>
              <a:rPr lang="en-US" sz="700" i="1" dirty="0" smtClean="0">
                <a:solidFill>
                  <a:schemeClr val="bg2"/>
                </a:solidFill>
              </a:rPr>
              <a:t>(design time)</a:t>
            </a:r>
            <a:endParaRPr lang="en-US" sz="700" i="1" dirty="0">
              <a:solidFill>
                <a:schemeClr val="bg2"/>
              </a:solidFill>
            </a:endParaRPr>
          </a:p>
        </p:txBody>
      </p:sp>
      <p:sp>
        <p:nvSpPr>
          <p:cNvPr id="34" name="Rectangle 33"/>
          <p:cNvSpPr/>
          <p:nvPr/>
        </p:nvSpPr>
        <p:spPr>
          <a:xfrm>
            <a:off x="3312930" y="3835462"/>
            <a:ext cx="926108" cy="541806"/>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BW Admin</a:t>
            </a:r>
            <a:br>
              <a:rPr lang="en-US" sz="800" dirty="0" smtClean="0">
                <a:solidFill>
                  <a:schemeClr val="bg2"/>
                </a:solidFill>
              </a:rPr>
            </a:br>
            <a:r>
              <a:rPr lang="en-US" sz="700" i="1" dirty="0" smtClean="0">
                <a:solidFill>
                  <a:schemeClr val="bg2"/>
                </a:solidFill>
              </a:rPr>
              <a:t>(run time)</a:t>
            </a:r>
            <a:endParaRPr lang="en-US" sz="700" i="1" dirty="0">
              <a:solidFill>
                <a:schemeClr val="bg2"/>
              </a:solidFill>
            </a:endParaRPr>
          </a:p>
        </p:txBody>
      </p:sp>
      <p:sp>
        <p:nvSpPr>
          <p:cNvPr id="35" name="Rectangle 34"/>
          <p:cNvSpPr/>
          <p:nvPr/>
        </p:nvSpPr>
        <p:spPr>
          <a:xfrm>
            <a:off x="1612228" y="1411549"/>
            <a:ext cx="917928" cy="541806"/>
          </a:xfrm>
          <a:prstGeom prst="rect">
            <a:avLst/>
          </a:prstGeom>
          <a:solidFill>
            <a:schemeClr val="accent3">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Cloud Native</a:t>
            </a:r>
            <a:br>
              <a:rPr lang="en-US" sz="800" dirty="0" smtClean="0">
                <a:solidFill>
                  <a:schemeClr val="bg2"/>
                </a:solidFill>
              </a:rPr>
            </a:br>
            <a:r>
              <a:rPr lang="en-US" sz="800" dirty="0" smtClean="0">
                <a:solidFill>
                  <a:schemeClr val="bg2"/>
                </a:solidFill>
              </a:rPr>
              <a:t>Application</a:t>
            </a:r>
            <a:br>
              <a:rPr lang="en-US" sz="800" dirty="0" smtClean="0">
                <a:solidFill>
                  <a:schemeClr val="bg2"/>
                </a:solidFill>
              </a:rPr>
            </a:br>
            <a:r>
              <a:rPr lang="en-US" sz="800" dirty="0" err="1" smtClean="0">
                <a:solidFill>
                  <a:schemeClr val="bg2"/>
                </a:solidFill>
              </a:rPr>
              <a:t>DevOps</a:t>
            </a:r>
            <a:endParaRPr lang="en-US" sz="800" dirty="0">
              <a:solidFill>
                <a:schemeClr val="bg2"/>
              </a:solidFill>
            </a:endParaRPr>
          </a:p>
        </p:txBody>
      </p:sp>
      <p:sp>
        <p:nvSpPr>
          <p:cNvPr id="36" name="Rectangle 35"/>
          <p:cNvSpPr/>
          <p:nvPr/>
        </p:nvSpPr>
        <p:spPr>
          <a:xfrm>
            <a:off x="1612229" y="3507037"/>
            <a:ext cx="926108" cy="541806"/>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TIBCO</a:t>
            </a:r>
            <a:br>
              <a:rPr lang="en-US" sz="800" dirty="0" smtClean="0">
                <a:solidFill>
                  <a:schemeClr val="bg2"/>
                </a:solidFill>
              </a:rPr>
            </a:br>
            <a:r>
              <a:rPr lang="en-US" sz="800" dirty="0" err="1" smtClean="0">
                <a:solidFill>
                  <a:schemeClr val="bg2"/>
                </a:solidFill>
              </a:rPr>
              <a:t>DevOps</a:t>
            </a:r>
            <a:endParaRPr lang="en-US" sz="700" i="1" dirty="0">
              <a:solidFill>
                <a:schemeClr val="bg2"/>
              </a:solidFill>
            </a:endParaRPr>
          </a:p>
        </p:txBody>
      </p:sp>
      <p:cxnSp>
        <p:nvCxnSpPr>
          <p:cNvPr id="38" name="Straight Arrow Connector 37"/>
          <p:cNvCxnSpPr>
            <a:stCxn id="29" idx="3"/>
          </p:cNvCxnSpPr>
          <p:nvPr/>
        </p:nvCxnSpPr>
        <p:spPr>
          <a:xfrm>
            <a:off x="4239038" y="1376787"/>
            <a:ext cx="461610" cy="2594"/>
          </a:xfrm>
          <a:prstGeom prst="straightConnector1">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0" idx="3"/>
          </p:cNvCxnSpPr>
          <p:nvPr/>
        </p:nvCxnSpPr>
        <p:spPr>
          <a:xfrm flipV="1">
            <a:off x="4238156" y="2021635"/>
            <a:ext cx="462492" cy="3839"/>
          </a:xfrm>
          <a:prstGeom prst="straightConnector1">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3" idx="3"/>
          </p:cNvCxnSpPr>
          <p:nvPr/>
        </p:nvCxnSpPr>
        <p:spPr>
          <a:xfrm>
            <a:off x="4239919" y="3457678"/>
            <a:ext cx="468028" cy="1729"/>
          </a:xfrm>
          <a:prstGeom prst="straightConnector1">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4" idx="3"/>
          </p:cNvCxnSpPr>
          <p:nvPr/>
        </p:nvCxnSpPr>
        <p:spPr>
          <a:xfrm>
            <a:off x="4239038" y="4106365"/>
            <a:ext cx="476208" cy="2594"/>
          </a:xfrm>
          <a:prstGeom prst="straightConnector1">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cxnSp>
        <p:nvCxnSpPr>
          <p:cNvPr id="54" name="Elbow Connector 53"/>
          <p:cNvCxnSpPr>
            <a:stCxn id="36" idx="3"/>
            <a:endCxn id="33" idx="1"/>
          </p:cNvCxnSpPr>
          <p:nvPr/>
        </p:nvCxnSpPr>
        <p:spPr>
          <a:xfrm flipV="1">
            <a:off x="2538337" y="3457678"/>
            <a:ext cx="775474" cy="320262"/>
          </a:xfrm>
          <a:prstGeom prst="bentConnector3">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cxnSp>
        <p:nvCxnSpPr>
          <p:cNvPr id="55" name="Elbow Connector 54"/>
          <p:cNvCxnSpPr>
            <a:stCxn id="36" idx="3"/>
            <a:endCxn id="34" idx="1"/>
          </p:cNvCxnSpPr>
          <p:nvPr/>
        </p:nvCxnSpPr>
        <p:spPr>
          <a:xfrm>
            <a:off x="2538337" y="3777940"/>
            <a:ext cx="774593" cy="328425"/>
          </a:xfrm>
          <a:prstGeom prst="bentConnector3">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35" idx="3"/>
            <a:endCxn id="29" idx="1"/>
          </p:cNvCxnSpPr>
          <p:nvPr/>
        </p:nvCxnSpPr>
        <p:spPr>
          <a:xfrm flipV="1">
            <a:off x="2530156" y="1376787"/>
            <a:ext cx="790954" cy="305665"/>
          </a:xfrm>
          <a:prstGeom prst="bentConnector3">
            <a:avLst>
              <a:gd name="adj1" fmla="val 50000"/>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1" name="Elbow Connector 60"/>
          <p:cNvCxnSpPr>
            <a:stCxn id="35" idx="3"/>
            <a:endCxn id="30" idx="1"/>
          </p:cNvCxnSpPr>
          <p:nvPr/>
        </p:nvCxnSpPr>
        <p:spPr>
          <a:xfrm>
            <a:off x="2530156" y="1682452"/>
            <a:ext cx="790072" cy="343022"/>
          </a:xfrm>
          <a:prstGeom prst="bentConnector3">
            <a:avLst>
              <a:gd name="adj1" fmla="val 50000"/>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26" idx="2"/>
            <a:endCxn id="5" idx="0"/>
          </p:cNvCxnSpPr>
          <p:nvPr/>
        </p:nvCxnSpPr>
        <p:spPr>
          <a:xfrm>
            <a:off x="5241787" y="2297241"/>
            <a:ext cx="1764" cy="890399"/>
          </a:xfrm>
          <a:prstGeom prst="straightConnector1">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5206977" y="2496025"/>
            <a:ext cx="1172473" cy="307777"/>
          </a:xfrm>
          <a:prstGeom prst="rect">
            <a:avLst/>
          </a:prstGeom>
          <a:noFill/>
        </p:spPr>
        <p:txBody>
          <a:bodyPr wrap="square" rtlCol="0">
            <a:spAutoFit/>
          </a:bodyPr>
          <a:lstStyle/>
          <a:p>
            <a:r>
              <a:rPr lang="en-US" sz="700" i="1" dirty="0" smtClean="0">
                <a:solidFill>
                  <a:schemeClr val="bg2"/>
                </a:solidFill>
              </a:rPr>
              <a:t>Consume APIs through user-provided services</a:t>
            </a:r>
          </a:p>
        </p:txBody>
      </p:sp>
      <p:sp>
        <p:nvSpPr>
          <p:cNvPr id="70" name="Title 69"/>
          <p:cNvSpPr>
            <a:spLocks noGrp="1"/>
          </p:cNvSpPr>
          <p:nvPr>
            <p:ph type="title"/>
          </p:nvPr>
        </p:nvSpPr>
        <p:spPr>
          <a:xfrm>
            <a:off x="366713" y="172173"/>
            <a:ext cx="8410575" cy="460375"/>
          </a:xfrm>
        </p:spPr>
        <p:txBody>
          <a:bodyPr/>
          <a:lstStyle/>
          <a:p>
            <a:pPr algn="ctr"/>
            <a:r>
              <a:rPr lang="en-US" sz="2800" dirty="0" smtClean="0">
                <a:solidFill>
                  <a:srgbClr val="FFFFFF"/>
                </a:solidFill>
                <a:latin typeface="Euphemia UCAS"/>
                <a:cs typeface="Euphemia UCAS"/>
              </a:rPr>
              <a:t>Prior Art – Separate Infrastructure</a:t>
            </a:r>
            <a:endParaRPr lang="en-US" sz="2800" dirty="0">
              <a:solidFill>
                <a:srgbClr val="FFFFFF"/>
              </a:solidFill>
              <a:latin typeface="Euphemia UCAS"/>
              <a:cs typeface="Euphemia UCAS"/>
            </a:endParaRPr>
          </a:p>
        </p:txBody>
      </p:sp>
    </p:spTree>
    <p:extLst>
      <p:ext uri="{BB962C8B-B14F-4D97-AF65-F5344CB8AC3E}">
        <p14:creationId xmlns:p14="http://schemas.microsoft.com/office/powerpoint/2010/main" val="270800011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4683400" y="1408576"/>
            <a:ext cx="2842014" cy="2488734"/>
          </a:xfrm>
          <a:prstGeom prst="rect">
            <a:avLst/>
          </a:pr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none" rtlCol="0" anchor="t"/>
          <a:lstStyle/>
          <a:p>
            <a:pPr algn="ctr"/>
            <a:r>
              <a:rPr lang="en-US" sz="800" dirty="0" smtClean="0">
                <a:solidFill>
                  <a:schemeClr val="bg2"/>
                </a:solidFill>
              </a:rPr>
              <a:t>Pivotal Cloud Foundry</a:t>
            </a:r>
          </a:p>
        </p:txBody>
      </p:sp>
      <p:sp>
        <p:nvSpPr>
          <p:cNvPr id="23" name="Rectangle 22"/>
          <p:cNvSpPr/>
          <p:nvPr/>
        </p:nvSpPr>
        <p:spPr>
          <a:xfrm>
            <a:off x="4931572" y="1690616"/>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24" name="Rectangle 23"/>
          <p:cNvSpPr/>
          <p:nvPr/>
        </p:nvSpPr>
        <p:spPr>
          <a:xfrm>
            <a:off x="5784690" y="1689751"/>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25" name="Rectangle 24"/>
          <p:cNvSpPr/>
          <p:nvPr/>
        </p:nvSpPr>
        <p:spPr>
          <a:xfrm>
            <a:off x="6653287" y="1689751"/>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26" name="Rectangle 25"/>
          <p:cNvSpPr/>
          <p:nvPr/>
        </p:nvSpPr>
        <p:spPr>
          <a:xfrm>
            <a:off x="4930690" y="2339302"/>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27" name="Rectangle 26"/>
          <p:cNvSpPr/>
          <p:nvPr/>
        </p:nvSpPr>
        <p:spPr>
          <a:xfrm>
            <a:off x="5783808" y="2338437"/>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28" name="Rectangle 27"/>
          <p:cNvSpPr/>
          <p:nvPr/>
        </p:nvSpPr>
        <p:spPr>
          <a:xfrm>
            <a:off x="6652405" y="2338437"/>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29" name="Rectangle 28"/>
          <p:cNvSpPr/>
          <p:nvPr/>
        </p:nvSpPr>
        <p:spPr>
          <a:xfrm>
            <a:off x="3321109" y="1689751"/>
            <a:ext cx="917928"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Apps</a:t>
            </a:r>
            <a:br>
              <a:rPr lang="en-US" sz="800" dirty="0" smtClean="0">
                <a:solidFill>
                  <a:schemeClr val="bg2"/>
                </a:solidFill>
              </a:rPr>
            </a:br>
            <a:r>
              <a:rPr lang="en-US" sz="800" dirty="0" smtClean="0">
                <a:solidFill>
                  <a:schemeClr val="bg2"/>
                </a:solidFill>
              </a:rPr>
              <a:t>Manager</a:t>
            </a:r>
            <a:endParaRPr lang="en-US" sz="800" dirty="0">
              <a:solidFill>
                <a:schemeClr val="bg2"/>
              </a:solidFill>
            </a:endParaRPr>
          </a:p>
        </p:txBody>
      </p:sp>
      <p:sp>
        <p:nvSpPr>
          <p:cNvPr id="30" name="Rectangle 29"/>
          <p:cNvSpPr/>
          <p:nvPr/>
        </p:nvSpPr>
        <p:spPr>
          <a:xfrm>
            <a:off x="3320227" y="2338438"/>
            <a:ext cx="917928"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Ops</a:t>
            </a:r>
            <a:br>
              <a:rPr lang="en-US" sz="800" dirty="0" smtClean="0">
                <a:solidFill>
                  <a:schemeClr val="bg2"/>
                </a:solidFill>
              </a:rPr>
            </a:br>
            <a:r>
              <a:rPr lang="en-US" sz="800" dirty="0" smtClean="0">
                <a:solidFill>
                  <a:schemeClr val="bg2"/>
                </a:solidFill>
              </a:rPr>
              <a:t>Manager</a:t>
            </a:r>
            <a:endParaRPr lang="en-US" sz="800" dirty="0">
              <a:solidFill>
                <a:schemeClr val="bg2"/>
              </a:solidFill>
            </a:endParaRPr>
          </a:p>
        </p:txBody>
      </p:sp>
      <p:sp>
        <p:nvSpPr>
          <p:cNvPr id="33" name="Rectangle 32"/>
          <p:cNvSpPr/>
          <p:nvPr/>
        </p:nvSpPr>
        <p:spPr>
          <a:xfrm>
            <a:off x="3306511" y="3004317"/>
            <a:ext cx="926108" cy="541806"/>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BW Studio</a:t>
            </a:r>
            <a:br>
              <a:rPr lang="en-US" sz="800" dirty="0" smtClean="0">
                <a:solidFill>
                  <a:schemeClr val="bg2"/>
                </a:solidFill>
              </a:rPr>
            </a:br>
            <a:r>
              <a:rPr lang="en-US" sz="700" i="1" dirty="0" smtClean="0">
                <a:solidFill>
                  <a:schemeClr val="bg2"/>
                </a:solidFill>
              </a:rPr>
              <a:t>Container Edition</a:t>
            </a:r>
            <a:endParaRPr lang="en-US" sz="700" i="1" dirty="0">
              <a:solidFill>
                <a:schemeClr val="bg2"/>
              </a:solidFill>
            </a:endParaRPr>
          </a:p>
        </p:txBody>
      </p:sp>
      <p:sp>
        <p:nvSpPr>
          <p:cNvPr id="35" name="Rectangle 34"/>
          <p:cNvSpPr/>
          <p:nvPr/>
        </p:nvSpPr>
        <p:spPr>
          <a:xfrm>
            <a:off x="1612227" y="1995416"/>
            <a:ext cx="917928" cy="541806"/>
          </a:xfrm>
          <a:prstGeom prst="rect">
            <a:avLst/>
          </a:prstGeom>
          <a:solidFill>
            <a:schemeClr val="accent3">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Cloud Native</a:t>
            </a:r>
            <a:br>
              <a:rPr lang="en-US" sz="800" dirty="0" smtClean="0">
                <a:solidFill>
                  <a:schemeClr val="bg2"/>
                </a:solidFill>
              </a:rPr>
            </a:br>
            <a:r>
              <a:rPr lang="en-US" sz="800" dirty="0" smtClean="0">
                <a:solidFill>
                  <a:schemeClr val="bg2"/>
                </a:solidFill>
              </a:rPr>
              <a:t>Application</a:t>
            </a:r>
            <a:br>
              <a:rPr lang="en-US" sz="800" dirty="0" smtClean="0">
                <a:solidFill>
                  <a:schemeClr val="bg2"/>
                </a:solidFill>
              </a:rPr>
            </a:br>
            <a:r>
              <a:rPr lang="en-US" sz="800" dirty="0" err="1" smtClean="0">
                <a:solidFill>
                  <a:schemeClr val="bg2"/>
                </a:solidFill>
              </a:rPr>
              <a:t>DevOps</a:t>
            </a:r>
            <a:endParaRPr lang="en-US" sz="800" dirty="0">
              <a:solidFill>
                <a:schemeClr val="bg2"/>
              </a:solidFill>
            </a:endParaRPr>
          </a:p>
        </p:txBody>
      </p:sp>
      <p:sp>
        <p:nvSpPr>
          <p:cNvPr id="36" name="Rectangle 35"/>
          <p:cNvSpPr/>
          <p:nvPr/>
        </p:nvSpPr>
        <p:spPr>
          <a:xfrm>
            <a:off x="1612229" y="3003453"/>
            <a:ext cx="926108" cy="541806"/>
          </a:xfrm>
          <a:prstGeom prst="rect">
            <a:avLst/>
          </a:prstGeom>
          <a:solidFill>
            <a:srgbClr val="A1CBF4"/>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TIBCO</a:t>
            </a:r>
            <a:br>
              <a:rPr lang="en-US" sz="800" dirty="0" smtClean="0">
                <a:solidFill>
                  <a:schemeClr val="bg2"/>
                </a:solidFill>
              </a:rPr>
            </a:br>
            <a:r>
              <a:rPr lang="en-US" sz="800" dirty="0" smtClean="0">
                <a:solidFill>
                  <a:schemeClr val="bg2"/>
                </a:solidFill>
              </a:rPr>
              <a:t>Developers</a:t>
            </a:r>
            <a:endParaRPr lang="en-US" sz="700" i="1" dirty="0">
              <a:solidFill>
                <a:schemeClr val="bg2"/>
              </a:solidFill>
            </a:endParaRPr>
          </a:p>
        </p:txBody>
      </p:sp>
      <p:cxnSp>
        <p:nvCxnSpPr>
          <p:cNvPr id="38" name="Straight Arrow Connector 37"/>
          <p:cNvCxnSpPr>
            <a:stCxn id="29" idx="3"/>
          </p:cNvCxnSpPr>
          <p:nvPr/>
        </p:nvCxnSpPr>
        <p:spPr>
          <a:xfrm>
            <a:off x="4239037" y="1960654"/>
            <a:ext cx="461610" cy="2594"/>
          </a:xfrm>
          <a:prstGeom prst="straightConnector1">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0" idx="3"/>
          </p:cNvCxnSpPr>
          <p:nvPr/>
        </p:nvCxnSpPr>
        <p:spPr>
          <a:xfrm flipV="1">
            <a:off x="4238155" y="2605502"/>
            <a:ext cx="462492" cy="3839"/>
          </a:xfrm>
          <a:prstGeom prst="straightConnector1">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3" idx="3"/>
          </p:cNvCxnSpPr>
          <p:nvPr/>
        </p:nvCxnSpPr>
        <p:spPr>
          <a:xfrm>
            <a:off x="4232619" y="3275220"/>
            <a:ext cx="468028" cy="1729"/>
          </a:xfrm>
          <a:prstGeom prst="straightConnector1">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6" idx="3"/>
            <a:endCxn id="33" idx="1"/>
          </p:cNvCxnSpPr>
          <p:nvPr/>
        </p:nvCxnSpPr>
        <p:spPr>
          <a:xfrm>
            <a:off x="2538337" y="3274356"/>
            <a:ext cx="768174" cy="864"/>
          </a:xfrm>
          <a:prstGeom prst="straightConnector1">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35" idx="3"/>
            <a:endCxn id="29" idx="1"/>
          </p:cNvCxnSpPr>
          <p:nvPr/>
        </p:nvCxnSpPr>
        <p:spPr>
          <a:xfrm flipV="1">
            <a:off x="2530155" y="1960654"/>
            <a:ext cx="790954" cy="305665"/>
          </a:xfrm>
          <a:prstGeom prst="bentConnector3">
            <a:avLst>
              <a:gd name="adj1" fmla="val 50000"/>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cxnSp>
        <p:nvCxnSpPr>
          <p:cNvPr id="61" name="Elbow Connector 60"/>
          <p:cNvCxnSpPr>
            <a:stCxn id="35" idx="3"/>
            <a:endCxn id="30" idx="1"/>
          </p:cNvCxnSpPr>
          <p:nvPr/>
        </p:nvCxnSpPr>
        <p:spPr>
          <a:xfrm>
            <a:off x="2530155" y="2266319"/>
            <a:ext cx="790072" cy="343022"/>
          </a:xfrm>
          <a:prstGeom prst="bentConnector3">
            <a:avLst>
              <a:gd name="adj1" fmla="val 50000"/>
            </a:avLst>
          </a:prstGeom>
          <a:ln w="9525" cmpd="sng">
            <a:solidFill>
              <a:srgbClr val="7F7F7F"/>
            </a:solidFill>
            <a:tailEnd type="arrow" w="sm" len="sm"/>
          </a:ln>
        </p:spPr>
        <p:style>
          <a:lnRef idx="1">
            <a:schemeClr val="accent1"/>
          </a:lnRef>
          <a:fillRef idx="0">
            <a:schemeClr val="accent1"/>
          </a:fillRef>
          <a:effectRef idx="0">
            <a:schemeClr val="accent1"/>
          </a:effectRef>
          <a:fontRef idx="minor">
            <a:schemeClr val="tx1"/>
          </a:fontRef>
        </p:style>
      </p:cxnSp>
      <p:sp>
        <p:nvSpPr>
          <p:cNvPr id="70" name="Title 69"/>
          <p:cNvSpPr>
            <a:spLocks noGrp="1"/>
          </p:cNvSpPr>
          <p:nvPr>
            <p:ph type="title"/>
          </p:nvPr>
        </p:nvSpPr>
        <p:spPr>
          <a:xfrm>
            <a:off x="366713" y="172173"/>
            <a:ext cx="8410575" cy="460375"/>
          </a:xfrm>
        </p:spPr>
        <p:txBody>
          <a:bodyPr/>
          <a:lstStyle/>
          <a:p>
            <a:pPr algn="ctr"/>
            <a:r>
              <a:rPr lang="en-US" sz="2800" dirty="0" smtClean="0">
                <a:solidFill>
                  <a:srgbClr val="FFFFFF"/>
                </a:solidFill>
                <a:latin typeface="Euphemia UCAS"/>
                <a:cs typeface="Euphemia UCAS"/>
              </a:rPr>
              <a:t>Current Art – Converged Infrastructure</a:t>
            </a:r>
            <a:endParaRPr lang="en-US" sz="2800" dirty="0">
              <a:solidFill>
                <a:srgbClr val="FFFFFF"/>
              </a:solidFill>
              <a:latin typeface="Euphemia UCAS"/>
              <a:cs typeface="Euphemia UCAS"/>
            </a:endParaRPr>
          </a:p>
        </p:txBody>
      </p:sp>
      <p:sp>
        <p:nvSpPr>
          <p:cNvPr id="37" name="Rectangle 36"/>
          <p:cNvSpPr/>
          <p:nvPr/>
        </p:nvSpPr>
        <p:spPr>
          <a:xfrm>
            <a:off x="4937107" y="3002585"/>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40" name="Rectangle 39"/>
          <p:cNvSpPr/>
          <p:nvPr/>
        </p:nvSpPr>
        <p:spPr>
          <a:xfrm>
            <a:off x="5790225" y="3001720"/>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
        <p:nvSpPr>
          <p:cNvPr id="41" name="Rectangle 40"/>
          <p:cNvSpPr/>
          <p:nvPr/>
        </p:nvSpPr>
        <p:spPr>
          <a:xfrm>
            <a:off x="6658822" y="3001720"/>
            <a:ext cx="622192" cy="5418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800" dirty="0" smtClean="0">
                <a:solidFill>
                  <a:schemeClr val="bg2"/>
                </a:solidFill>
              </a:rPr>
              <a:t>Cell</a:t>
            </a:r>
            <a:endParaRPr lang="en-US" sz="800" dirty="0">
              <a:solidFill>
                <a:schemeClr val="bg2"/>
              </a:solidFill>
            </a:endParaRPr>
          </a:p>
        </p:txBody>
      </p:sp>
    </p:spTree>
    <p:extLst>
      <p:ext uri="{BB962C8B-B14F-4D97-AF65-F5344CB8AC3E}">
        <p14:creationId xmlns:p14="http://schemas.microsoft.com/office/powerpoint/2010/main" val="380439979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79818</TotalTime>
  <Words>1622</Words>
  <Application>Microsoft Macintosh PowerPoint</Application>
  <PresentationFormat>On-screen Show (16:9)</PresentationFormat>
  <Paragraphs>340</Paragraphs>
  <Slides>25</Slides>
  <Notes>16</Notes>
  <HiddenSlides>1</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Pivotal_interim_040113_template_</vt:lpstr>
      <vt:lpstr>PowerPoint Presentation</vt:lpstr>
      <vt:lpstr>What is a Service</vt:lpstr>
      <vt:lpstr>Two Types of Services</vt:lpstr>
      <vt:lpstr>PCF – Functional Architecture</vt:lpstr>
      <vt:lpstr>Pivotal Cloud Foundry Services</vt:lpstr>
      <vt:lpstr>PowerPoint Presentation</vt:lpstr>
      <vt:lpstr>PowerPoint Presentation</vt:lpstr>
      <vt:lpstr>Prior Art – Separate Infrastructure</vt:lpstr>
      <vt:lpstr>Current Art – Converged Infrastructure</vt:lpstr>
      <vt:lpstr>Recommended Application Structure</vt:lpstr>
      <vt:lpstr>Recommended Application Structure</vt:lpstr>
      <vt:lpstr>Recommended Application Structure</vt:lpstr>
      <vt:lpstr>Service Broker</vt:lpstr>
      <vt:lpstr>Creating and Binding a Service</vt:lpstr>
      <vt:lpstr>Pivotal Cloud Foundry Services</vt:lpstr>
      <vt:lpstr>PCF Marketplace</vt:lpstr>
      <vt:lpstr>BDS Vision: Make all data products cloud-ready.</vt:lpstr>
      <vt:lpstr>MySQL for Pivotal Cloud Foundry</vt:lpstr>
      <vt:lpstr>Redis for Pivotal Cloud Foundry </vt:lpstr>
      <vt:lpstr>RabbitMQ for Pivotal Cloud Foundry</vt:lpstr>
      <vt:lpstr>Session State Caching (SSC) by GemFire</vt:lpstr>
      <vt:lpstr>Diversity of clients, more load</vt:lpstr>
      <vt:lpstr>Push Notifications</vt:lpstr>
      <vt:lpstr>App Distribution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Paul Hopper</cp:lastModifiedBy>
  <cp:revision>398</cp:revision>
  <dcterms:modified xsi:type="dcterms:W3CDTF">2016-10-31T15:23:04Z</dcterms:modified>
</cp:coreProperties>
</file>